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Raleway"/>
      <p:regular r:id="rId55"/>
      <p:bold r:id="rId56"/>
      <p:italic r:id="rId57"/>
      <p:boldItalic r:id="rId58"/>
    </p:embeddedFont>
    <p:embeddedFont>
      <p:font typeface="Roboto"/>
      <p:regular r:id="rId59"/>
      <p:bold r:id="rId60"/>
      <p:italic r:id="rId61"/>
      <p:boldItalic r:id="rId62"/>
    </p:embeddedFont>
    <p:embeddedFont>
      <p:font typeface="Lato"/>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5.xml"/><Relationship Id="rId64" Type="http://schemas.openxmlformats.org/officeDocument/2006/relationships/font" Target="fonts/Lato-bold.fntdata"/><Relationship Id="rId63" Type="http://schemas.openxmlformats.org/officeDocument/2006/relationships/font" Target="fonts/Lato-regular.fntdata"/><Relationship Id="rId22" Type="http://schemas.openxmlformats.org/officeDocument/2006/relationships/slide" Target="slides/slide17.xml"/><Relationship Id="rId66" Type="http://schemas.openxmlformats.org/officeDocument/2006/relationships/font" Target="fonts/Lato-boldItalic.fntdata"/><Relationship Id="rId21" Type="http://schemas.openxmlformats.org/officeDocument/2006/relationships/slide" Target="slides/slide16.xml"/><Relationship Id="rId65" Type="http://schemas.openxmlformats.org/officeDocument/2006/relationships/font" Target="fonts/Lato-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aleway-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aleway-italic.fntdata"/><Relationship Id="rId12" Type="http://schemas.openxmlformats.org/officeDocument/2006/relationships/slide" Target="slides/slide7.xml"/><Relationship Id="rId56" Type="http://schemas.openxmlformats.org/officeDocument/2006/relationships/font" Target="fonts/Raleway-bold.fntdata"/><Relationship Id="rId15" Type="http://schemas.openxmlformats.org/officeDocument/2006/relationships/slide" Target="slides/slide10.xml"/><Relationship Id="rId59" Type="http://schemas.openxmlformats.org/officeDocument/2006/relationships/font" Target="fonts/Roboto-regular.fntdata"/><Relationship Id="rId14" Type="http://schemas.openxmlformats.org/officeDocument/2006/relationships/slide" Target="slides/slide9.xml"/><Relationship Id="rId58" Type="http://schemas.openxmlformats.org/officeDocument/2006/relationships/font" Target="fonts/Raleway-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f9536ea753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f9536ea753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f9536ea75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f9536ea75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0bf96f819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0bf96f819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fc5ec495a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fc5ec495a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fc8dc4533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fc8dc4533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fc8dc4533d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fc8dc4533d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0bf96f819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0bf96f819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fc8dc4533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fc8dc4533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fc5ec495a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fc5ec495a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fc8dc4533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fc8dc4533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0bf96f819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0bf96f819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0bf96f8197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0bf96f8197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0bf96f819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0bf96f819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fc5ec495a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fc5ec495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0ce267f1f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0ce267f1f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f9536ea75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f9536ea75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0bf96f8197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0bf96f8197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fc8dc4533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fc8dc4533d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fc8dc4533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fc8dc4533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0ce267f1f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0ce267f1f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0ce267f1f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0ce267f1f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0ce267f1f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0ce267f1f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f9536ea75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f9536ea75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0bf96f819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0bf96f819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fc5ec495a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fc5ec495a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0ce267f1f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0ce267f1f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0bf96f819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0bf96f819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fc5ec495a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fc5ec495a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0ce267f1f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0ce267f1f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f9536ea75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f9536ea75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fc8dc4533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fc8dc4533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0ce267f1f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0ce267f1f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0ce267f1f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0ce267f1f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0ce267f1f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0ce267f1f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0ce267f1f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0ce267f1f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fc5ec495a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fc5ec495a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fc5ec495a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fc5ec495a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fc5ec495a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fc5ec495a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fc5ec495a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fc5ec495a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0bf96f819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0bf96f819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0bf96f819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0bf96f819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0ce267f1fc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0ce267f1fc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0bf96f81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0bf96f81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0bf96f819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0bf96f819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f9536ea75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f9536ea75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f9536ea7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f9536ea7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f9536ea75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f9536ea75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25.png"/><Relationship Id="rId5"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30.png"/><Relationship Id="rId5"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7.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品誠</a:t>
            </a:r>
            <a:r>
              <a:rPr lang="en"/>
              <a:t>書店</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Group 4</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2"/>
          <p:cNvPicPr preferRelativeResize="0"/>
          <p:nvPr/>
        </p:nvPicPr>
        <p:blipFill>
          <a:blip r:embed="rId3">
            <a:alphaModFix/>
          </a:blip>
          <a:stretch>
            <a:fillRect/>
          </a:stretch>
        </p:blipFill>
        <p:spPr>
          <a:xfrm>
            <a:off x="-1" y="2232"/>
            <a:ext cx="9144003" cy="5139037"/>
          </a:xfrm>
          <a:prstGeom prst="rect">
            <a:avLst/>
          </a:prstGeom>
          <a:noFill/>
          <a:ln>
            <a:noFill/>
          </a:ln>
        </p:spPr>
      </p:pic>
      <p:sp>
        <p:nvSpPr>
          <p:cNvPr id="133" name="Google Shape;133;p22"/>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網站地圖</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3"/>
          <p:cNvPicPr preferRelativeResize="0"/>
          <p:nvPr/>
        </p:nvPicPr>
        <p:blipFill rotWithShape="1">
          <a:blip r:embed="rId3">
            <a:alphaModFix/>
          </a:blip>
          <a:srcRect b="4397" l="0" r="0" t="0"/>
          <a:stretch/>
        </p:blipFill>
        <p:spPr>
          <a:xfrm>
            <a:off x="0" y="234750"/>
            <a:ext cx="9144003" cy="4908749"/>
          </a:xfrm>
          <a:prstGeom prst="rect">
            <a:avLst/>
          </a:prstGeom>
          <a:noFill/>
          <a:ln>
            <a:noFill/>
          </a:ln>
        </p:spPr>
      </p:pic>
      <p:sp>
        <p:nvSpPr>
          <p:cNvPr id="139" name="Google Shape;139;p23"/>
          <p:cNvSpPr txBox="1"/>
          <p:nvPr>
            <p:ph idx="4294967295" type="title"/>
          </p:nvPr>
        </p:nvSpPr>
        <p:spPr>
          <a:xfrm>
            <a:off x="535775" y="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網站地圖</a:t>
            </a:r>
            <a:r>
              <a:rPr lang="en" sz="3600">
                <a:solidFill>
                  <a:schemeClr val="dk1"/>
                </a:solidFill>
              </a:rPr>
              <a:t>．主頁</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idx="4294967295" type="title"/>
          </p:nvPr>
        </p:nvSpPr>
        <p:spPr>
          <a:xfrm>
            <a:off x="4426800" y="19350"/>
            <a:ext cx="47172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solidFill>
                  <a:schemeClr val="dk1"/>
                </a:solidFill>
              </a:rPr>
              <a:t>網站</a:t>
            </a:r>
            <a:r>
              <a:rPr lang="en" sz="3600">
                <a:solidFill>
                  <a:schemeClr val="dk1"/>
                </a:solidFill>
              </a:rPr>
              <a:t>說明．主頁</a:t>
            </a:r>
            <a:endParaRPr sz="2400"/>
          </a:p>
        </p:txBody>
      </p:sp>
      <p:sp>
        <p:nvSpPr>
          <p:cNvPr id="145" name="Google Shape;145;p24"/>
          <p:cNvSpPr txBox="1"/>
          <p:nvPr/>
        </p:nvSpPr>
        <p:spPr>
          <a:xfrm>
            <a:off x="3785325" y="1034725"/>
            <a:ext cx="15651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推薦熱門書籍</a:t>
            </a:r>
            <a:endParaRPr sz="1800">
              <a:solidFill>
                <a:schemeClr val="dk2"/>
              </a:solidFill>
              <a:latin typeface="Lato"/>
              <a:ea typeface="Lato"/>
              <a:cs typeface="Lato"/>
              <a:sym typeface="Lato"/>
            </a:endParaRPr>
          </a:p>
        </p:txBody>
      </p:sp>
      <p:sp>
        <p:nvSpPr>
          <p:cNvPr id="146" name="Google Shape;146;p24"/>
          <p:cNvSpPr txBox="1"/>
          <p:nvPr/>
        </p:nvSpPr>
        <p:spPr>
          <a:xfrm>
            <a:off x="3695500" y="136100"/>
            <a:ext cx="11382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導航欄</a:t>
            </a:r>
            <a:endParaRPr sz="1800">
              <a:solidFill>
                <a:schemeClr val="dk2"/>
              </a:solidFill>
              <a:latin typeface="Lato"/>
              <a:ea typeface="Lato"/>
              <a:cs typeface="Lato"/>
              <a:sym typeface="Lato"/>
            </a:endParaRPr>
          </a:p>
        </p:txBody>
      </p:sp>
      <p:sp>
        <p:nvSpPr>
          <p:cNvPr id="147" name="Google Shape;147;p24"/>
          <p:cNvSpPr txBox="1"/>
          <p:nvPr/>
        </p:nvSpPr>
        <p:spPr>
          <a:xfrm>
            <a:off x="3667625" y="3945400"/>
            <a:ext cx="15651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暢銷</a:t>
            </a:r>
            <a:r>
              <a:rPr lang="en" sz="1800">
                <a:solidFill>
                  <a:schemeClr val="dk2"/>
                </a:solidFill>
                <a:latin typeface="Lato"/>
                <a:ea typeface="Lato"/>
                <a:cs typeface="Lato"/>
                <a:sym typeface="Lato"/>
              </a:rPr>
              <a:t>書籍</a:t>
            </a:r>
            <a:endParaRPr sz="1800">
              <a:solidFill>
                <a:schemeClr val="dk2"/>
              </a:solidFill>
              <a:latin typeface="Lato"/>
              <a:ea typeface="Lato"/>
              <a:cs typeface="Lato"/>
              <a:sym typeface="Lato"/>
            </a:endParaRPr>
          </a:p>
        </p:txBody>
      </p:sp>
      <p:sp>
        <p:nvSpPr>
          <p:cNvPr id="148" name="Google Shape;148;p24"/>
          <p:cNvSpPr txBox="1"/>
          <p:nvPr/>
        </p:nvSpPr>
        <p:spPr>
          <a:xfrm>
            <a:off x="3723150" y="1980588"/>
            <a:ext cx="15651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額外資訊</a:t>
            </a:r>
            <a:endParaRPr sz="1800">
              <a:solidFill>
                <a:schemeClr val="dk2"/>
              </a:solidFill>
              <a:latin typeface="Lato"/>
              <a:ea typeface="Lato"/>
              <a:cs typeface="Lato"/>
              <a:sym typeface="Lato"/>
            </a:endParaRPr>
          </a:p>
        </p:txBody>
      </p:sp>
      <p:sp>
        <p:nvSpPr>
          <p:cNvPr id="149" name="Google Shape;149;p24"/>
          <p:cNvSpPr txBox="1"/>
          <p:nvPr/>
        </p:nvSpPr>
        <p:spPr>
          <a:xfrm>
            <a:off x="3713250" y="4665700"/>
            <a:ext cx="15651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頁尾</a:t>
            </a:r>
            <a:endParaRPr sz="1800">
              <a:solidFill>
                <a:schemeClr val="dk2"/>
              </a:solidFill>
              <a:latin typeface="Lato"/>
              <a:ea typeface="Lato"/>
              <a:cs typeface="Lato"/>
              <a:sym typeface="Lato"/>
            </a:endParaRPr>
          </a:p>
        </p:txBody>
      </p:sp>
      <p:cxnSp>
        <p:nvCxnSpPr>
          <p:cNvPr id="150" name="Google Shape;150;p24"/>
          <p:cNvCxnSpPr>
            <a:endCxn id="146" idx="1"/>
          </p:cNvCxnSpPr>
          <p:nvPr/>
        </p:nvCxnSpPr>
        <p:spPr>
          <a:xfrm>
            <a:off x="3074200" y="93350"/>
            <a:ext cx="621300" cy="253500"/>
          </a:xfrm>
          <a:prstGeom prst="straightConnector1">
            <a:avLst/>
          </a:prstGeom>
          <a:noFill/>
          <a:ln cap="flat" cmpd="sng" w="28575">
            <a:solidFill>
              <a:schemeClr val="dk1"/>
            </a:solidFill>
            <a:prstDash val="solid"/>
            <a:round/>
            <a:headEnd len="med" w="med" type="none"/>
            <a:tailEnd len="med" w="med" type="none"/>
          </a:ln>
        </p:spPr>
      </p:cxnSp>
      <p:cxnSp>
        <p:nvCxnSpPr>
          <p:cNvPr id="151" name="Google Shape;151;p24"/>
          <p:cNvCxnSpPr/>
          <p:nvPr/>
        </p:nvCxnSpPr>
        <p:spPr>
          <a:xfrm>
            <a:off x="3074200" y="944050"/>
            <a:ext cx="621300" cy="253500"/>
          </a:xfrm>
          <a:prstGeom prst="straightConnector1">
            <a:avLst/>
          </a:prstGeom>
          <a:noFill/>
          <a:ln cap="flat" cmpd="sng" w="28575">
            <a:solidFill>
              <a:schemeClr val="dk1"/>
            </a:solidFill>
            <a:prstDash val="solid"/>
            <a:round/>
            <a:headEnd len="med" w="med" type="none"/>
            <a:tailEnd len="med" w="med" type="none"/>
          </a:ln>
        </p:spPr>
      </p:cxnSp>
      <p:cxnSp>
        <p:nvCxnSpPr>
          <p:cNvPr id="152" name="Google Shape;152;p24"/>
          <p:cNvCxnSpPr/>
          <p:nvPr/>
        </p:nvCxnSpPr>
        <p:spPr>
          <a:xfrm>
            <a:off x="3024125" y="1935750"/>
            <a:ext cx="621300" cy="253500"/>
          </a:xfrm>
          <a:prstGeom prst="straightConnector1">
            <a:avLst/>
          </a:prstGeom>
          <a:noFill/>
          <a:ln cap="flat" cmpd="sng" w="28575">
            <a:solidFill>
              <a:schemeClr val="dk1"/>
            </a:solidFill>
            <a:prstDash val="solid"/>
            <a:round/>
            <a:headEnd len="med" w="med" type="none"/>
            <a:tailEnd len="med" w="med" type="none"/>
          </a:ln>
        </p:spPr>
      </p:cxnSp>
      <p:cxnSp>
        <p:nvCxnSpPr>
          <p:cNvPr id="153" name="Google Shape;153;p24"/>
          <p:cNvCxnSpPr/>
          <p:nvPr/>
        </p:nvCxnSpPr>
        <p:spPr>
          <a:xfrm>
            <a:off x="3024125" y="3815700"/>
            <a:ext cx="621300" cy="253500"/>
          </a:xfrm>
          <a:prstGeom prst="straightConnector1">
            <a:avLst/>
          </a:prstGeom>
          <a:noFill/>
          <a:ln cap="flat" cmpd="sng" w="28575">
            <a:solidFill>
              <a:schemeClr val="dk1"/>
            </a:solidFill>
            <a:prstDash val="solid"/>
            <a:round/>
            <a:headEnd len="med" w="med" type="none"/>
            <a:tailEnd len="med" w="med" type="none"/>
          </a:ln>
        </p:spPr>
      </p:cxnSp>
      <p:cxnSp>
        <p:nvCxnSpPr>
          <p:cNvPr id="154" name="Google Shape;154;p24"/>
          <p:cNvCxnSpPr>
            <a:endCxn id="149" idx="1"/>
          </p:cNvCxnSpPr>
          <p:nvPr/>
        </p:nvCxnSpPr>
        <p:spPr>
          <a:xfrm flipH="1" rot="10800000">
            <a:off x="3044250" y="4876450"/>
            <a:ext cx="669000" cy="128700"/>
          </a:xfrm>
          <a:prstGeom prst="straightConnector1">
            <a:avLst/>
          </a:prstGeom>
          <a:noFill/>
          <a:ln cap="flat" cmpd="sng" w="28575">
            <a:solidFill>
              <a:schemeClr val="dk1"/>
            </a:solidFill>
            <a:prstDash val="solid"/>
            <a:round/>
            <a:headEnd len="med" w="med" type="none"/>
            <a:tailEnd len="med" w="med" type="none"/>
          </a:ln>
        </p:spPr>
      </p:cxnSp>
      <p:pic>
        <p:nvPicPr>
          <p:cNvPr id="155" name="Google Shape;155;p24"/>
          <p:cNvPicPr preferRelativeResize="0"/>
          <p:nvPr/>
        </p:nvPicPr>
        <p:blipFill>
          <a:blip r:embed="rId3">
            <a:alphaModFix amt="10000"/>
          </a:blip>
          <a:stretch>
            <a:fillRect/>
          </a:stretch>
        </p:blipFill>
        <p:spPr>
          <a:xfrm>
            <a:off x="5206425" y="1791075"/>
            <a:ext cx="3937575" cy="3352425"/>
          </a:xfrm>
          <a:prstGeom prst="rect">
            <a:avLst/>
          </a:prstGeom>
          <a:noFill/>
          <a:ln>
            <a:noFill/>
          </a:ln>
        </p:spPr>
      </p:pic>
      <p:pic>
        <p:nvPicPr>
          <p:cNvPr id="156" name="Google Shape;156;p24"/>
          <p:cNvPicPr preferRelativeResize="0"/>
          <p:nvPr/>
        </p:nvPicPr>
        <p:blipFill>
          <a:blip r:embed="rId4">
            <a:alphaModFix/>
          </a:blip>
          <a:stretch>
            <a:fillRect/>
          </a:stretch>
        </p:blipFill>
        <p:spPr>
          <a:xfrm>
            <a:off x="0" y="-22"/>
            <a:ext cx="3099151" cy="514352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idx="4294967295" type="title"/>
          </p:nvPr>
        </p:nvSpPr>
        <p:spPr>
          <a:xfrm>
            <a:off x="0" y="0"/>
            <a:ext cx="63798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solidFill>
                  <a:schemeClr val="dk1"/>
                </a:solidFill>
              </a:rPr>
              <a:t>網站說明．</a:t>
            </a:r>
            <a:r>
              <a:rPr lang="en" sz="3600">
                <a:solidFill>
                  <a:schemeClr val="dk1"/>
                </a:solidFill>
              </a:rPr>
              <a:t>響應式導航欄</a:t>
            </a:r>
            <a:endParaRPr sz="3600">
              <a:solidFill>
                <a:schemeClr val="dk1"/>
              </a:solidFill>
            </a:endParaRPr>
          </a:p>
        </p:txBody>
      </p:sp>
      <p:sp>
        <p:nvSpPr>
          <p:cNvPr id="162" name="Google Shape;162;p25"/>
          <p:cNvSpPr txBox="1"/>
          <p:nvPr/>
        </p:nvSpPr>
        <p:spPr>
          <a:xfrm>
            <a:off x="1221450" y="1025925"/>
            <a:ext cx="1138200" cy="42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Lato"/>
                <a:ea typeface="Lato"/>
                <a:cs typeface="Lato"/>
                <a:sym typeface="Lato"/>
              </a:rPr>
              <a:t>導航欄</a:t>
            </a:r>
            <a:endParaRPr b="1" sz="1800">
              <a:solidFill>
                <a:schemeClr val="dk2"/>
              </a:solidFill>
              <a:latin typeface="Lato"/>
              <a:ea typeface="Lato"/>
              <a:cs typeface="Lato"/>
              <a:sym typeface="Lato"/>
            </a:endParaRPr>
          </a:p>
        </p:txBody>
      </p:sp>
      <p:sp>
        <p:nvSpPr>
          <p:cNvPr id="163" name="Google Shape;163;p25"/>
          <p:cNvSpPr txBox="1"/>
          <p:nvPr/>
        </p:nvSpPr>
        <p:spPr>
          <a:xfrm>
            <a:off x="602600" y="2361000"/>
            <a:ext cx="1897800" cy="1073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dk2"/>
                </a:solidFill>
                <a:latin typeface="Lato"/>
                <a:ea typeface="Lato"/>
                <a:cs typeface="Lato"/>
                <a:sym typeface="Lato"/>
              </a:rPr>
              <a:t>方便裝置螢幕較小的用家</a:t>
            </a:r>
            <a:endParaRPr b="1" sz="2100">
              <a:solidFill>
                <a:schemeClr val="dk2"/>
              </a:solidFill>
              <a:latin typeface="Lato"/>
              <a:ea typeface="Lato"/>
              <a:cs typeface="Lato"/>
              <a:sym typeface="Lato"/>
            </a:endParaRPr>
          </a:p>
        </p:txBody>
      </p:sp>
      <p:pic>
        <p:nvPicPr>
          <p:cNvPr id="164" name="Google Shape;164;p25"/>
          <p:cNvPicPr preferRelativeResize="0"/>
          <p:nvPr/>
        </p:nvPicPr>
        <p:blipFill>
          <a:blip r:embed="rId3">
            <a:alphaModFix/>
          </a:blip>
          <a:stretch>
            <a:fillRect/>
          </a:stretch>
        </p:blipFill>
        <p:spPr>
          <a:xfrm>
            <a:off x="2764201" y="624468"/>
            <a:ext cx="6379798" cy="4519031"/>
          </a:xfrm>
          <a:prstGeom prst="rect">
            <a:avLst/>
          </a:prstGeom>
          <a:noFill/>
          <a:ln>
            <a:noFill/>
          </a:ln>
        </p:spPr>
      </p:pic>
      <p:cxnSp>
        <p:nvCxnSpPr>
          <p:cNvPr id="165" name="Google Shape;165;p25"/>
          <p:cNvCxnSpPr>
            <a:stCxn id="162" idx="3"/>
          </p:cNvCxnSpPr>
          <p:nvPr/>
        </p:nvCxnSpPr>
        <p:spPr>
          <a:xfrm>
            <a:off x="2359650" y="1236675"/>
            <a:ext cx="647100" cy="603000"/>
          </a:xfrm>
          <a:prstGeom prst="straightConnector1">
            <a:avLst/>
          </a:prstGeom>
          <a:noFill/>
          <a:ln cap="flat" cmpd="sng" w="28575">
            <a:solidFill>
              <a:schemeClr val="dk1"/>
            </a:solidFill>
            <a:prstDash val="solid"/>
            <a:round/>
            <a:headEnd len="med" w="med" type="none"/>
            <a:tailEnd len="med" w="med" type="none"/>
          </a:ln>
        </p:spPr>
      </p:cxnSp>
      <p:sp>
        <p:nvSpPr>
          <p:cNvPr id="166" name="Google Shape;166;p25"/>
          <p:cNvSpPr txBox="1"/>
          <p:nvPr/>
        </p:nvSpPr>
        <p:spPr>
          <a:xfrm>
            <a:off x="6826250" y="158700"/>
            <a:ext cx="1858200" cy="42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Lato"/>
                <a:ea typeface="Lato"/>
                <a:cs typeface="Lato"/>
                <a:sym typeface="Lato"/>
              </a:rPr>
              <a:t>關閉</a:t>
            </a:r>
            <a:r>
              <a:rPr b="1" lang="en" sz="1800">
                <a:solidFill>
                  <a:schemeClr val="dk2"/>
                </a:solidFill>
                <a:latin typeface="Lato"/>
                <a:ea typeface="Lato"/>
                <a:cs typeface="Lato"/>
                <a:sym typeface="Lato"/>
              </a:rPr>
              <a:t>導航欄</a:t>
            </a:r>
            <a:r>
              <a:rPr b="1" lang="en" sz="1800">
                <a:solidFill>
                  <a:schemeClr val="dk2"/>
                </a:solidFill>
              </a:rPr>
              <a:t>按鈕</a:t>
            </a:r>
            <a:endParaRPr b="1" sz="1800">
              <a:solidFill>
                <a:schemeClr val="dk2"/>
              </a:solidFill>
              <a:latin typeface="Lato"/>
              <a:ea typeface="Lato"/>
              <a:cs typeface="Lato"/>
              <a:sym typeface="Lato"/>
            </a:endParaRPr>
          </a:p>
        </p:txBody>
      </p:sp>
      <p:cxnSp>
        <p:nvCxnSpPr>
          <p:cNvPr id="167" name="Google Shape;167;p25"/>
          <p:cNvCxnSpPr>
            <a:stCxn id="166" idx="2"/>
          </p:cNvCxnSpPr>
          <p:nvPr/>
        </p:nvCxnSpPr>
        <p:spPr>
          <a:xfrm>
            <a:off x="7755350" y="580200"/>
            <a:ext cx="658500" cy="3069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idx="4294967295" type="title"/>
          </p:nvPr>
        </p:nvSpPr>
        <p:spPr>
          <a:xfrm>
            <a:off x="1382100" y="2202300"/>
            <a:ext cx="63798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4000">
                <a:solidFill>
                  <a:schemeClr val="dk1"/>
                </a:solidFill>
              </a:rPr>
              <a:t>網站說明．買書</a:t>
            </a:r>
            <a:r>
              <a:rPr lang="en" sz="4000">
                <a:solidFill>
                  <a:schemeClr val="dk1"/>
                </a:solidFill>
              </a:rPr>
              <a:t>流程．搜尋</a:t>
            </a:r>
            <a:endParaRPr sz="4000">
              <a:solidFill>
                <a:schemeClr val="dk1"/>
              </a:solidFill>
            </a:endParaRPr>
          </a:p>
        </p:txBody>
      </p:sp>
      <p:pic>
        <p:nvPicPr>
          <p:cNvPr id="173" name="Google Shape;173;p26"/>
          <p:cNvPicPr preferRelativeResize="0"/>
          <p:nvPr/>
        </p:nvPicPr>
        <p:blipFill>
          <a:blip r:embed="rId3">
            <a:alphaModFix amt="10000"/>
          </a:blip>
          <a:stretch>
            <a:fillRect/>
          </a:stretch>
        </p:blipFill>
        <p:spPr>
          <a:xfrm>
            <a:off x="5957975" y="0"/>
            <a:ext cx="3186025" cy="27125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7"/>
          <p:cNvPicPr preferRelativeResize="0"/>
          <p:nvPr/>
        </p:nvPicPr>
        <p:blipFill rotWithShape="1">
          <a:blip r:embed="rId3">
            <a:alphaModFix/>
          </a:blip>
          <a:srcRect b="5213" l="0" r="0" t="0"/>
          <a:stretch/>
        </p:blipFill>
        <p:spPr>
          <a:xfrm>
            <a:off x="0" y="276600"/>
            <a:ext cx="9144003" cy="4866901"/>
          </a:xfrm>
          <a:prstGeom prst="rect">
            <a:avLst/>
          </a:prstGeom>
          <a:noFill/>
          <a:ln>
            <a:noFill/>
          </a:ln>
        </p:spPr>
      </p:pic>
      <p:sp>
        <p:nvSpPr>
          <p:cNvPr id="179" name="Google Shape;179;p27"/>
          <p:cNvSpPr txBox="1"/>
          <p:nvPr>
            <p:ph idx="4294967295" type="title"/>
          </p:nvPr>
        </p:nvSpPr>
        <p:spPr>
          <a:xfrm>
            <a:off x="535775" y="15687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網站地圖</a:t>
            </a:r>
            <a:r>
              <a:rPr lang="en" sz="3600">
                <a:solidFill>
                  <a:schemeClr val="dk1"/>
                </a:solidFill>
              </a:rPr>
              <a:t>．</a:t>
            </a:r>
            <a:r>
              <a:rPr lang="en" sz="3600">
                <a:solidFill>
                  <a:schemeClr val="dk1"/>
                </a:solidFill>
              </a:rPr>
              <a:t>書籍列表</a:t>
            </a:r>
            <a:endParaRPr sz="36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8"/>
          <p:cNvPicPr preferRelativeResize="0"/>
          <p:nvPr/>
        </p:nvPicPr>
        <p:blipFill>
          <a:blip r:embed="rId3">
            <a:alphaModFix/>
          </a:blip>
          <a:stretch>
            <a:fillRect/>
          </a:stretch>
        </p:blipFill>
        <p:spPr>
          <a:xfrm>
            <a:off x="743362" y="525950"/>
            <a:ext cx="7657277" cy="4617551"/>
          </a:xfrm>
          <a:prstGeom prst="rect">
            <a:avLst/>
          </a:prstGeom>
          <a:noFill/>
          <a:ln>
            <a:noFill/>
          </a:ln>
        </p:spPr>
      </p:pic>
      <p:sp>
        <p:nvSpPr>
          <p:cNvPr id="185" name="Google Shape;185;p28"/>
          <p:cNvSpPr txBox="1"/>
          <p:nvPr>
            <p:ph idx="4294967295" type="title"/>
          </p:nvPr>
        </p:nvSpPr>
        <p:spPr>
          <a:xfrm>
            <a:off x="0" y="0"/>
            <a:ext cx="47172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solidFill>
                  <a:schemeClr val="dk1"/>
                </a:solidFill>
              </a:rPr>
              <a:t>網站說明．</a:t>
            </a:r>
            <a:r>
              <a:rPr lang="en" sz="2600">
                <a:solidFill>
                  <a:schemeClr val="dk1"/>
                </a:solidFill>
              </a:rPr>
              <a:t>書籍列表</a:t>
            </a:r>
            <a:endParaRPr sz="1400"/>
          </a:p>
        </p:txBody>
      </p:sp>
      <p:cxnSp>
        <p:nvCxnSpPr>
          <p:cNvPr id="186" name="Google Shape;186;p28"/>
          <p:cNvCxnSpPr/>
          <p:nvPr/>
        </p:nvCxnSpPr>
        <p:spPr>
          <a:xfrm>
            <a:off x="6004475" y="429550"/>
            <a:ext cx="466800" cy="309300"/>
          </a:xfrm>
          <a:prstGeom prst="straightConnector1">
            <a:avLst/>
          </a:prstGeom>
          <a:noFill/>
          <a:ln cap="flat" cmpd="sng" w="28575">
            <a:solidFill>
              <a:schemeClr val="dk1"/>
            </a:solidFill>
            <a:prstDash val="solid"/>
            <a:round/>
            <a:headEnd len="med" w="med" type="none"/>
            <a:tailEnd len="med" w="med" type="none"/>
          </a:ln>
        </p:spPr>
      </p:cxnSp>
      <p:sp>
        <p:nvSpPr>
          <p:cNvPr id="187" name="Google Shape;187;p28"/>
          <p:cNvSpPr txBox="1"/>
          <p:nvPr/>
        </p:nvSpPr>
        <p:spPr>
          <a:xfrm>
            <a:off x="4521100" y="76200"/>
            <a:ext cx="23706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點擊書籍按鈕查看</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9"/>
          <p:cNvPicPr preferRelativeResize="0"/>
          <p:nvPr/>
        </p:nvPicPr>
        <p:blipFill>
          <a:blip r:embed="rId3">
            <a:alphaModFix/>
          </a:blip>
          <a:stretch>
            <a:fillRect/>
          </a:stretch>
        </p:blipFill>
        <p:spPr>
          <a:xfrm>
            <a:off x="12" y="525950"/>
            <a:ext cx="7657277" cy="4617551"/>
          </a:xfrm>
          <a:prstGeom prst="rect">
            <a:avLst/>
          </a:prstGeom>
          <a:noFill/>
          <a:ln>
            <a:noFill/>
          </a:ln>
        </p:spPr>
      </p:pic>
      <p:sp>
        <p:nvSpPr>
          <p:cNvPr id="193" name="Google Shape;193;p29"/>
          <p:cNvSpPr txBox="1"/>
          <p:nvPr>
            <p:ph idx="4294967295" type="title"/>
          </p:nvPr>
        </p:nvSpPr>
        <p:spPr>
          <a:xfrm>
            <a:off x="0" y="0"/>
            <a:ext cx="65520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solidFill>
                  <a:schemeClr val="dk1"/>
                </a:solidFill>
              </a:rPr>
              <a:t>網站說明．書籍列表．</a:t>
            </a:r>
            <a:r>
              <a:rPr lang="en" sz="2600">
                <a:solidFill>
                  <a:schemeClr val="dk1"/>
                </a:solidFill>
              </a:rPr>
              <a:t>獲取書籍資料方法</a:t>
            </a:r>
            <a:endParaRPr sz="1400"/>
          </a:p>
        </p:txBody>
      </p:sp>
      <p:pic>
        <p:nvPicPr>
          <p:cNvPr id="194" name="Google Shape;194;p29"/>
          <p:cNvPicPr preferRelativeResize="0"/>
          <p:nvPr/>
        </p:nvPicPr>
        <p:blipFill>
          <a:blip r:embed="rId4">
            <a:alphaModFix/>
          </a:blip>
          <a:stretch>
            <a:fillRect/>
          </a:stretch>
        </p:blipFill>
        <p:spPr>
          <a:xfrm>
            <a:off x="4256628" y="2196263"/>
            <a:ext cx="4887373" cy="2947226"/>
          </a:xfrm>
          <a:prstGeom prst="rect">
            <a:avLst/>
          </a:prstGeom>
          <a:noFill/>
          <a:ln>
            <a:noFill/>
          </a:ln>
        </p:spPr>
      </p:pic>
      <p:sp>
        <p:nvSpPr>
          <p:cNvPr id="195" name="Google Shape;195;p29"/>
          <p:cNvSpPr txBox="1"/>
          <p:nvPr/>
        </p:nvSpPr>
        <p:spPr>
          <a:xfrm>
            <a:off x="4256625" y="1774775"/>
            <a:ext cx="3400800" cy="421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Lato"/>
                <a:ea typeface="Lato"/>
                <a:cs typeface="Lato"/>
                <a:sym typeface="Lato"/>
              </a:rPr>
              <a:t>使用API從伺服器獲取書籍資料</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0"/>
          <p:cNvPicPr preferRelativeResize="0"/>
          <p:nvPr/>
        </p:nvPicPr>
        <p:blipFill>
          <a:blip r:embed="rId3">
            <a:alphaModFix/>
          </a:blip>
          <a:stretch>
            <a:fillRect/>
          </a:stretch>
        </p:blipFill>
        <p:spPr>
          <a:xfrm>
            <a:off x="222575" y="491575"/>
            <a:ext cx="7657277" cy="4617551"/>
          </a:xfrm>
          <a:prstGeom prst="rect">
            <a:avLst/>
          </a:prstGeom>
          <a:noFill/>
          <a:ln>
            <a:noFill/>
          </a:ln>
        </p:spPr>
      </p:pic>
      <p:sp>
        <p:nvSpPr>
          <p:cNvPr id="201" name="Google Shape;201;p30"/>
          <p:cNvSpPr/>
          <p:nvPr/>
        </p:nvSpPr>
        <p:spPr>
          <a:xfrm>
            <a:off x="339800" y="1324750"/>
            <a:ext cx="2484000" cy="3448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2" name="Google Shape;202;p30"/>
          <p:cNvSpPr txBox="1"/>
          <p:nvPr>
            <p:ph idx="4294967295" type="title"/>
          </p:nvPr>
        </p:nvSpPr>
        <p:spPr>
          <a:xfrm>
            <a:off x="0" y="0"/>
            <a:ext cx="47172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solidFill>
                  <a:schemeClr val="dk1"/>
                </a:solidFill>
              </a:rPr>
              <a:t>網站說明．書籍列表．程式</a:t>
            </a:r>
            <a:endParaRPr sz="1400"/>
          </a:p>
        </p:txBody>
      </p:sp>
      <p:pic>
        <p:nvPicPr>
          <p:cNvPr id="203" name="Google Shape;203;p30"/>
          <p:cNvPicPr preferRelativeResize="0"/>
          <p:nvPr/>
        </p:nvPicPr>
        <p:blipFill>
          <a:blip r:embed="rId4">
            <a:alphaModFix/>
          </a:blip>
          <a:stretch>
            <a:fillRect/>
          </a:stretch>
        </p:blipFill>
        <p:spPr>
          <a:xfrm>
            <a:off x="3976909" y="738900"/>
            <a:ext cx="5167092" cy="4404599"/>
          </a:xfrm>
          <a:prstGeom prst="rect">
            <a:avLst/>
          </a:prstGeom>
          <a:noFill/>
          <a:ln>
            <a:noFill/>
          </a:ln>
        </p:spPr>
      </p:pic>
      <p:cxnSp>
        <p:nvCxnSpPr>
          <p:cNvPr id="204" name="Google Shape;204;p30"/>
          <p:cNvCxnSpPr/>
          <p:nvPr/>
        </p:nvCxnSpPr>
        <p:spPr>
          <a:xfrm flipH="1" rot="10800000">
            <a:off x="2661375" y="2413650"/>
            <a:ext cx="1516500" cy="316200"/>
          </a:xfrm>
          <a:prstGeom prst="straightConnector1">
            <a:avLst/>
          </a:prstGeom>
          <a:noFill/>
          <a:ln cap="flat" cmpd="sng" w="76200">
            <a:solidFill>
              <a:schemeClr val="dk1"/>
            </a:solidFill>
            <a:prstDash val="solid"/>
            <a:round/>
            <a:headEnd len="med" w="med" type="none"/>
            <a:tailEnd len="med" w="med" type="none"/>
          </a:ln>
        </p:spPr>
      </p:cxnSp>
      <p:sp>
        <p:nvSpPr>
          <p:cNvPr id="205" name="Google Shape;205;p30"/>
          <p:cNvSpPr txBox="1"/>
          <p:nvPr/>
        </p:nvSpPr>
        <p:spPr>
          <a:xfrm>
            <a:off x="4371900" y="277200"/>
            <a:ext cx="4772100" cy="4617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使用</a:t>
            </a:r>
            <a:r>
              <a:rPr b="1" lang="en" sz="1800">
                <a:solidFill>
                  <a:schemeClr val="lt1"/>
                </a:solidFill>
                <a:latin typeface="Lato"/>
                <a:ea typeface="Lato"/>
                <a:cs typeface="Lato"/>
                <a:sym typeface="Lato"/>
              </a:rPr>
              <a:t>非同步函式經API從伺服器獲取書籍資料</a:t>
            </a:r>
            <a:endParaRPr>
              <a:solidFill>
                <a:schemeClr val="lt1"/>
              </a:solidFill>
            </a:endParaRPr>
          </a:p>
        </p:txBody>
      </p:sp>
      <p:cxnSp>
        <p:nvCxnSpPr>
          <p:cNvPr id="206" name="Google Shape;206;p30"/>
          <p:cNvCxnSpPr/>
          <p:nvPr/>
        </p:nvCxnSpPr>
        <p:spPr>
          <a:xfrm>
            <a:off x="4572000" y="1703425"/>
            <a:ext cx="33255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1"/>
          <p:cNvPicPr preferRelativeResize="0"/>
          <p:nvPr/>
        </p:nvPicPr>
        <p:blipFill>
          <a:blip r:embed="rId3">
            <a:alphaModFix/>
          </a:blip>
          <a:stretch>
            <a:fillRect/>
          </a:stretch>
        </p:blipFill>
        <p:spPr>
          <a:xfrm>
            <a:off x="729376" y="509125"/>
            <a:ext cx="7685248" cy="4634424"/>
          </a:xfrm>
          <a:prstGeom prst="rect">
            <a:avLst/>
          </a:prstGeom>
          <a:noFill/>
          <a:ln>
            <a:noFill/>
          </a:ln>
        </p:spPr>
      </p:pic>
      <p:sp>
        <p:nvSpPr>
          <p:cNvPr id="212" name="Google Shape;212;p31"/>
          <p:cNvSpPr/>
          <p:nvPr/>
        </p:nvSpPr>
        <p:spPr>
          <a:xfrm>
            <a:off x="847029" y="961321"/>
            <a:ext cx="7497900" cy="5466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3" name="Google Shape;213;p31"/>
          <p:cNvSpPr txBox="1"/>
          <p:nvPr>
            <p:ph idx="4294967295" type="title"/>
          </p:nvPr>
        </p:nvSpPr>
        <p:spPr>
          <a:xfrm>
            <a:off x="0" y="0"/>
            <a:ext cx="47172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solidFill>
                  <a:schemeClr val="dk1"/>
                </a:solidFill>
              </a:rPr>
              <a:t>網站說明．搜尋欄</a:t>
            </a:r>
            <a:endParaRPr sz="2600">
              <a:solidFill>
                <a:schemeClr val="dk1"/>
              </a:solidFill>
            </a:endParaRPr>
          </a:p>
        </p:txBody>
      </p:sp>
      <p:sp>
        <p:nvSpPr>
          <p:cNvPr id="214" name="Google Shape;214;p31"/>
          <p:cNvSpPr txBox="1"/>
          <p:nvPr/>
        </p:nvSpPr>
        <p:spPr>
          <a:xfrm>
            <a:off x="4521100" y="76200"/>
            <a:ext cx="27429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使用搜索欄方便</a:t>
            </a:r>
            <a:r>
              <a:rPr b="1" lang="en" sz="1800">
                <a:solidFill>
                  <a:schemeClr val="dk2"/>
                </a:solidFill>
                <a:latin typeface="Lato"/>
                <a:ea typeface="Lato"/>
                <a:cs typeface="Lato"/>
                <a:sym typeface="Lato"/>
              </a:rPr>
              <a:t>搜索書籍</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p:txBody>
      </p:sp>
      <p:cxnSp>
        <p:nvCxnSpPr>
          <p:cNvPr id="215" name="Google Shape;215;p31"/>
          <p:cNvCxnSpPr>
            <a:endCxn id="212" idx="0"/>
          </p:cNvCxnSpPr>
          <p:nvPr/>
        </p:nvCxnSpPr>
        <p:spPr>
          <a:xfrm flipH="1">
            <a:off x="4595979" y="429421"/>
            <a:ext cx="1408500" cy="5319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419100" y="712150"/>
            <a:ext cx="27486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solidFill>
                  <a:schemeClr val="dk1"/>
                </a:solidFill>
              </a:rPr>
              <a:t>運行步驟</a:t>
            </a:r>
            <a:r>
              <a:rPr lang="en" sz="3600">
                <a:solidFill>
                  <a:schemeClr val="dk1"/>
                </a:solidFill>
              </a:rPr>
              <a:t>:</a:t>
            </a:r>
            <a:endParaRPr sz="2400"/>
          </a:p>
        </p:txBody>
      </p:sp>
      <p:pic>
        <p:nvPicPr>
          <p:cNvPr id="79" name="Google Shape;79;p14"/>
          <p:cNvPicPr preferRelativeResize="0"/>
          <p:nvPr/>
        </p:nvPicPr>
        <p:blipFill>
          <a:blip r:embed="rId3">
            <a:alphaModFix/>
          </a:blip>
          <a:stretch>
            <a:fillRect/>
          </a:stretch>
        </p:blipFill>
        <p:spPr>
          <a:xfrm>
            <a:off x="4249503" y="0"/>
            <a:ext cx="4894497"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idx="4294967295" type="title"/>
          </p:nvPr>
        </p:nvSpPr>
        <p:spPr>
          <a:xfrm>
            <a:off x="0" y="0"/>
            <a:ext cx="47172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solidFill>
                  <a:schemeClr val="dk1"/>
                </a:solidFill>
              </a:rPr>
              <a:t>網站說明</a:t>
            </a:r>
            <a:r>
              <a:rPr lang="en" sz="2600">
                <a:solidFill>
                  <a:schemeClr val="dk1"/>
                </a:solidFill>
              </a:rPr>
              <a:t>．</a:t>
            </a:r>
            <a:r>
              <a:rPr lang="en" sz="2600">
                <a:solidFill>
                  <a:schemeClr val="dk1"/>
                </a:solidFill>
              </a:rPr>
              <a:t>搜尋欄．程式</a:t>
            </a:r>
            <a:endParaRPr sz="2600">
              <a:solidFill>
                <a:schemeClr val="dk1"/>
              </a:solidFill>
            </a:endParaRPr>
          </a:p>
        </p:txBody>
      </p:sp>
      <p:pic>
        <p:nvPicPr>
          <p:cNvPr id="221" name="Google Shape;221;p32"/>
          <p:cNvPicPr preferRelativeResize="0"/>
          <p:nvPr/>
        </p:nvPicPr>
        <p:blipFill>
          <a:blip r:embed="rId3">
            <a:alphaModFix/>
          </a:blip>
          <a:stretch>
            <a:fillRect/>
          </a:stretch>
        </p:blipFill>
        <p:spPr>
          <a:xfrm>
            <a:off x="0" y="517100"/>
            <a:ext cx="7671951" cy="4626400"/>
          </a:xfrm>
          <a:prstGeom prst="rect">
            <a:avLst/>
          </a:prstGeom>
          <a:noFill/>
          <a:ln>
            <a:noFill/>
          </a:ln>
        </p:spPr>
      </p:pic>
      <p:sp>
        <p:nvSpPr>
          <p:cNvPr id="222" name="Google Shape;222;p32"/>
          <p:cNvSpPr/>
          <p:nvPr/>
        </p:nvSpPr>
        <p:spPr>
          <a:xfrm>
            <a:off x="0" y="892050"/>
            <a:ext cx="7671900" cy="5466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3" name="Google Shape;223;p32"/>
          <p:cNvSpPr/>
          <p:nvPr/>
        </p:nvSpPr>
        <p:spPr>
          <a:xfrm>
            <a:off x="6821054" y="2352244"/>
            <a:ext cx="2322900" cy="2791200"/>
          </a:xfrm>
          <a:prstGeom prst="rect">
            <a:avLst/>
          </a:prstGeom>
          <a:solidFill>
            <a:srgbClr val="1F1F1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24" name="Google Shape;224;p32"/>
          <p:cNvPicPr preferRelativeResize="0"/>
          <p:nvPr/>
        </p:nvPicPr>
        <p:blipFill>
          <a:blip r:embed="rId4">
            <a:alphaModFix/>
          </a:blip>
          <a:stretch>
            <a:fillRect/>
          </a:stretch>
        </p:blipFill>
        <p:spPr>
          <a:xfrm>
            <a:off x="5176391" y="679650"/>
            <a:ext cx="3967543" cy="1757649"/>
          </a:xfrm>
          <a:prstGeom prst="rect">
            <a:avLst/>
          </a:prstGeom>
          <a:noFill/>
          <a:ln>
            <a:noFill/>
          </a:ln>
        </p:spPr>
      </p:pic>
      <p:pic>
        <p:nvPicPr>
          <p:cNvPr id="225" name="Google Shape;225;p32"/>
          <p:cNvPicPr preferRelativeResize="0"/>
          <p:nvPr/>
        </p:nvPicPr>
        <p:blipFill>
          <a:blip r:embed="rId5">
            <a:alphaModFix/>
          </a:blip>
          <a:stretch>
            <a:fillRect/>
          </a:stretch>
        </p:blipFill>
        <p:spPr>
          <a:xfrm>
            <a:off x="5176391" y="2358905"/>
            <a:ext cx="2424173" cy="2784595"/>
          </a:xfrm>
          <a:prstGeom prst="rect">
            <a:avLst/>
          </a:prstGeom>
          <a:noFill/>
          <a:ln>
            <a:noFill/>
          </a:ln>
        </p:spPr>
      </p:pic>
      <p:sp>
        <p:nvSpPr>
          <p:cNvPr id="226" name="Google Shape;226;p32"/>
          <p:cNvSpPr txBox="1"/>
          <p:nvPr/>
        </p:nvSpPr>
        <p:spPr>
          <a:xfrm>
            <a:off x="2438425" y="1821450"/>
            <a:ext cx="2795100" cy="15006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25000"/>
              </a:lnSpc>
              <a:spcBef>
                <a:spcPts val="2400"/>
              </a:spcBef>
              <a:spcAft>
                <a:spcPts val="600"/>
              </a:spcAft>
              <a:buNone/>
            </a:pPr>
            <a:r>
              <a:rPr b="1" lang="en" sz="1800">
                <a:solidFill>
                  <a:schemeClr val="dk2"/>
                </a:solidFill>
                <a:latin typeface="Roboto"/>
                <a:ea typeface="Roboto"/>
                <a:cs typeface="Roboto"/>
                <a:sym typeface="Roboto"/>
              </a:rPr>
              <a:t>使用if/else 條件判斷，</a:t>
            </a:r>
            <a:r>
              <a:rPr b="1" lang="en" sz="1800">
                <a:solidFill>
                  <a:schemeClr val="dk2"/>
                </a:solidFill>
                <a:latin typeface="Roboto"/>
                <a:ea typeface="Roboto"/>
                <a:cs typeface="Roboto"/>
                <a:sym typeface="Roboto"/>
              </a:rPr>
              <a:t>判斷搜尋欄內資料與伺服器內是否相同，如果相同就會顯示給用家</a:t>
            </a:r>
            <a:endParaRPr b="1" sz="900">
              <a:solidFill>
                <a:schemeClr val="dk2"/>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3"/>
          <p:cNvPicPr preferRelativeResize="0"/>
          <p:nvPr/>
        </p:nvPicPr>
        <p:blipFill>
          <a:blip r:embed="rId3">
            <a:alphaModFix/>
          </a:blip>
          <a:stretch>
            <a:fillRect/>
          </a:stretch>
        </p:blipFill>
        <p:spPr>
          <a:xfrm>
            <a:off x="587225" y="555775"/>
            <a:ext cx="6297364" cy="4587725"/>
          </a:xfrm>
          <a:prstGeom prst="rect">
            <a:avLst/>
          </a:prstGeom>
          <a:noFill/>
          <a:ln>
            <a:noFill/>
          </a:ln>
        </p:spPr>
      </p:pic>
      <p:sp>
        <p:nvSpPr>
          <p:cNvPr id="232" name="Google Shape;232;p33"/>
          <p:cNvSpPr txBox="1"/>
          <p:nvPr>
            <p:ph idx="4294967295" type="title"/>
          </p:nvPr>
        </p:nvSpPr>
        <p:spPr>
          <a:xfrm>
            <a:off x="0" y="0"/>
            <a:ext cx="47172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solidFill>
                  <a:schemeClr val="dk1"/>
                </a:solidFill>
              </a:rPr>
              <a:t>網站說明．書籍</a:t>
            </a:r>
            <a:r>
              <a:rPr lang="en" sz="2600">
                <a:solidFill>
                  <a:schemeClr val="dk1"/>
                </a:solidFill>
              </a:rPr>
              <a:t>詳細資料</a:t>
            </a:r>
            <a:endParaRPr sz="1400"/>
          </a:p>
        </p:txBody>
      </p:sp>
      <p:sp>
        <p:nvSpPr>
          <p:cNvPr id="233" name="Google Shape;233;p33"/>
          <p:cNvSpPr txBox="1"/>
          <p:nvPr/>
        </p:nvSpPr>
        <p:spPr>
          <a:xfrm>
            <a:off x="7174800" y="2657150"/>
            <a:ext cx="1408200" cy="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Lato"/>
                <a:ea typeface="Lato"/>
                <a:cs typeface="Lato"/>
                <a:sym typeface="Lato"/>
              </a:rPr>
              <a:t>加入購物車按鈕</a:t>
            </a:r>
            <a:endParaRPr b="1" sz="1800">
              <a:solidFill>
                <a:schemeClr val="dk2"/>
              </a:solidFill>
              <a:latin typeface="Lato"/>
              <a:ea typeface="Lato"/>
              <a:cs typeface="Lato"/>
              <a:sym typeface="Lato"/>
            </a:endParaRPr>
          </a:p>
        </p:txBody>
      </p:sp>
      <p:sp>
        <p:nvSpPr>
          <p:cNvPr id="234" name="Google Shape;234;p33"/>
          <p:cNvSpPr txBox="1"/>
          <p:nvPr/>
        </p:nvSpPr>
        <p:spPr>
          <a:xfrm>
            <a:off x="2180725" y="3796450"/>
            <a:ext cx="1708500" cy="49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Lato"/>
                <a:ea typeface="Lato"/>
                <a:cs typeface="Lato"/>
                <a:sym typeface="Lato"/>
              </a:rPr>
              <a:t>選擇購買數量</a:t>
            </a:r>
            <a:endParaRPr b="1" sz="1800">
              <a:solidFill>
                <a:schemeClr val="dk2"/>
              </a:solidFill>
              <a:latin typeface="Lato"/>
              <a:ea typeface="Lato"/>
              <a:cs typeface="Lato"/>
              <a:sym typeface="Lato"/>
            </a:endParaRPr>
          </a:p>
        </p:txBody>
      </p:sp>
      <p:cxnSp>
        <p:nvCxnSpPr>
          <p:cNvPr id="235" name="Google Shape;235;p33"/>
          <p:cNvCxnSpPr>
            <a:stCxn id="234" idx="3"/>
          </p:cNvCxnSpPr>
          <p:nvPr/>
        </p:nvCxnSpPr>
        <p:spPr>
          <a:xfrm flipH="1" rot="10800000">
            <a:off x="3889225" y="3117250"/>
            <a:ext cx="478800" cy="925800"/>
          </a:xfrm>
          <a:prstGeom prst="straightConnector1">
            <a:avLst/>
          </a:prstGeom>
          <a:noFill/>
          <a:ln cap="flat" cmpd="sng" w="28575">
            <a:solidFill>
              <a:schemeClr val="dk1"/>
            </a:solidFill>
            <a:prstDash val="solid"/>
            <a:round/>
            <a:headEnd len="med" w="med" type="none"/>
            <a:tailEnd len="med" w="med" type="none"/>
          </a:ln>
        </p:spPr>
      </p:cxnSp>
      <p:cxnSp>
        <p:nvCxnSpPr>
          <p:cNvPr id="236" name="Google Shape;236;p33"/>
          <p:cNvCxnSpPr>
            <a:stCxn id="233" idx="1"/>
          </p:cNvCxnSpPr>
          <p:nvPr/>
        </p:nvCxnSpPr>
        <p:spPr>
          <a:xfrm flipH="1">
            <a:off x="5464800" y="3026600"/>
            <a:ext cx="1710000" cy="1098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4"/>
          <p:cNvPicPr preferRelativeResize="0"/>
          <p:nvPr/>
        </p:nvPicPr>
        <p:blipFill>
          <a:blip r:embed="rId3">
            <a:alphaModFix/>
          </a:blip>
          <a:stretch>
            <a:fillRect/>
          </a:stretch>
        </p:blipFill>
        <p:spPr>
          <a:xfrm>
            <a:off x="0" y="547175"/>
            <a:ext cx="6373652" cy="4596326"/>
          </a:xfrm>
          <a:prstGeom prst="rect">
            <a:avLst/>
          </a:prstGeom>
          <a:noFill/>
          <a:ln>
            <a:noFill/>
          </a:ln>
        </p:spPr>
      </p:pic>
      <p:sp>
        <p:nvSpPr>
          <p:cNvPr id="242" name="Google Shape;242;p34"/>
          <p:cNvSpPr txBox="1"/>
          <p:nvPr>
            <p:ph idx="4294967295" type="title"/>
          </p:nvPr>
        </p:nvSpPr>
        <p:spPr>
          <a:xfrm>
            <a:off x="0" y="0"/>
            <a:ext cx="54774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solidFill>
                  <a:schemeClr val="dk1"/>
                </a:solidFill>
              </a:rPr>
              <a:t>網站說明．書籍詳細資料</a:t>
            </a:r>
            <a:r>
              <a:rPr lang="en" sz="2600">
                <a:solidFill>
                  <a:schemeClr val="dk1"/>
                </a:solidFill>
              </a:rPr>
              <a:t>．程式</a:t>
            </a:r>
            <a:endParaRPr sz="1400"/>
          </a:p>
        </p:txBody>
      </p:sp>
      <p:pic>
        <p:nvPicPr>
          <p:cNvPr id="243" name="Google Shape;243;p34"/>
          <p:cNvPicPr preferRelativeResize="0"/>
          <p:nvPr/>
        </p:nvPicPr>
        <p:blipFill>
          <a:blip r:embed="rId4">
            <a:alphaModFix/>
          </a:blip>
          <a:stretch>
            <a:fillRect/>
          </a:stretch>
        </p:blipFill>
        <p:spPr>
          <a:xfrm>
            <a:off x="0" y="2468723"/>
            <a:ext cx="7151375" cy="2674774"/>
          </a:xfrm>
          <a:prstGeom prst="rect">
            <a:avLst/>
          </a:prstGeom>
          <a:noFill/>
          <a:ln>
            <a:noFill/>
          </a:ln>
        </p:spPr>
      </p:pic>
      <p:pic>
        <p:nvPicPr>
          <p:cNvPr id="244" name="Google Shape;244;p34"/>
          <p:cNvPicPr preferRelativeResize="0"/>
          <p:nvPr/>
        </p:nvPicPr>
        <p:blipFill>
          <a:blip r:embed="rId5">
            <a:alphaModFix/>
          </a:blip>
          <a:stretch>
            <a:fillRect/>
          </a:stretch>
        </p:blipFill>
        <p:spPr>
          <a:xfrm>
            <a:off x="5269150" y="0"/>
            <a:ext cx="3874850" cy="3505000"/>
          </a:xfrm>
          <a:prstGeom prst="rect">
            <a:avLst/>
          </a:prstGeom>
          <a:noFill/>
          <a:ln>
            <a:noFill/>
          </a:ln>
        </p:spPr>
      </p:pic>
      <p:sp>
        <p:nvSpPr>
          <p:cNvPr id="245" name="Google Shape;245;p34"/>
          <p:cNvSpPr txBox="1"/>
          <p:nvPr/>
        </p:nvSpPr>
        <p:spPr>
          <a:xfrm>
            <a:off x="2001225" y="2571750"/>
            <a:ext cx="3000000" cy="7389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Lato"/>
                <a:ea typeface="Lato"/>
                <a:cs typeface="Lato"/>
                <a:sym typeface="Lato"/>
              </a:rPr>
              <a:t>使用非同步函式經API從伺服器獲取書籍資料</a:t>
            </a:r>
            <a:endParaRPr>
              <a:solidFill>
                <a:schemeClr val="dk2"/>
              </a:solidFill>
            </a:endParaRPr>
          </a:p>
        </p:txBody>
      </p:sp>
      <p:cxnSp>
        <p:nvCxnSpPr>
          <p:cNvPr id="246" name="Google Shape;246;p34"/>
          <p:cNvCxnSpPr>
            <a:stCxn id="245" idx="2"/>
          </p:cNvCxnSpPr>
          <p:nvPr/>
        </p:nvCxnSpPr>
        <p:spPr>
          <a:xfrm flipH="1">
            <a:off x="2867025" y="3310650"/>
            <a:ext cx="634200" cy="749400"/>
          </a:xfrm>
          <a:prstGeom prst="straightConnector1">
            <a:avLst/>
          </a:prstGeom>
          <a:noFill/>
          <a:ln cap="flat" cmpd="sng" w="28575">
            <a:solidFill>
              <a:schemeClr val="dk1"/>
            </a:solidFill>
            <a:prstDash val="solid"/>
            <a:round/>
            <a:headEnd len="med" w="med" type="none"/>
            <a:tailEnd len="med" w="med" type="none"/>
          </a:ln>
        </p:spPr>
      </p:cxnSp>
      <p:cxnSp>
        <p:nvCxnSpPr>
          <p:cNvPr id="247" name="Google Shape;247;p34"/>
          <p:cNvCxnSpPr>
            <a:stCxn id="245" idx="3"/>
          </p:cNvCxnSpPr>
          <p:nvPr/>
        </p:nvCxnSpPr>
        <p:spPr>
          <a:xfrm flipH="1" rot="10800000">
            <a:off x="5001225" y="2588100"/>
            <a:ext cx="453900" cy="353100"/>
          </a:xfrm>
          <a:prstGeom prst="straightConnector1">
            <a:avLst/>
          </a:prstGeom>
          <a:noFill/>
          <a:ln cap="flat" cmpd="sng" w="28575">
            <a:solidFill>
              <a:schemeClr val="dk1"/>
            </a:solidFill>
            <a:prstDash val="solid"/>
            <a:round/>
            <a:headEnd len="med" w="med" type="none"/>
            <a:tailEnd len="med" w="med" type="none"/>
          </a:ln>
        </p:spPr>
      </p:cxnSp>
      <p:sp>
        <p:nvSpPr>
          <p:cNvPr id="248" name="Google Shape;248;p34"/>
          <p:cNvSpPr/>
          <p:nvPr/>
        </p:nvSpPr>
        <p:spPr>
          <a:xfrm>
            <a:off x="384575" y="3799200"/>
            <a:ext cx="6870000" cy="1344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49" name="Google Shape;249;p34"/>
          <p:cNvCxnSpPr/>
          <p:nvPr/>
        </p:nvCxnSpPr>
        <p:spPr>
          <a:xfrm>
            <a:off x="5934900" y="954350"/>
            <a:ext cx="30630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idx="4294967295" type="title"/>
          </p:nvPr>
        </p:nvSpPr>
        <p:spPr>
          <a:xfrm>
            <a:off x="1991400" y="2202300"/>
            <a:ext cx="51612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4000">
                <a:solidFill>
                  <a:schemeClr val="dk1"/>
                </a:solidFill>
              </a:rPr>
              <a:t>網站說明．買書流程．</a:t>
            </a:r>
            <a:r>
              <a:rPr lang="en" sz="4000">
                <a:solidFill>
                  <a:schemeClr val="dk1"/>
                </a:solidFill>
              </a:rPr>
              <a:t>加入購物車</a:t>
            </a:r>
            <a:endParaRPr sz="4000">
              <a:solidFill>
                <a:schemeClr val="dk1"/>
              </a:solidFill>
            </a:endParaRPr>
          </a:p>
        </p:txBody>
      </p:sp>
      <p:pic>
        <p:nvPicPr>
          <p:cNvPr id="255" name="Google Shape;255;p35"/>
          <p:cNvPicPr preferRelativeResize="0"/>
          <p:nvPr/>
        </p:nvPicPr>
        <p:blipFill>
          <a:blip r:embed="rId3">
            <a:alphaModFix amt="10000"/>
          </a:blip>
          <a:stretch>
            <a:fillRect/>
          </a:stretch>
        </p:blipFill>
        <p:spPr>
          <a:xfrm>
            <a:off x="5957975" y="0"/>
            <a:ext cx="3186025" cy="27125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6"/>
          <p:cNvPicPr preferRelativeResize="0"/>
          <p:nvPr/>
        </p:nvPicPr>
        <p:blipFill rotWithShape="1">
          <a:blip r:embed="rId3">
            <a:alphaModFix/>
          </a:blip>
          <a:srcRect b="6241" l="1105" r="1105" t="9526"/>
          <a:stretch/>
        </p:blipFill>
        <p:spPr>
          <a:xfrm>
            <a:off x="-18528" y="-1"/>
            <a:ext cx="9181056" cy="5143501"/>
          </a:xfrm>
          <a:prstGeom prst="rect">
            <a:avLst/>
          </a:prstGeom>
          <a:noFill/>
          <a:ln>
            <a:noFill/>
          </a:ln>
        </p:spPr>
      </p:pic>
      <p:sp>
        <p:nvSpPr>
          <p:cNvPr id="261" name="Google Shape;261;p36"/>
          <p:cNvSpPr txBox="1"/>
          <p:nvPr>
            <p:ph idx="4294967295" type="title"/>
          </p:nvPr>
        </p:nvSpPr>
        <p:spPr>
          <a:xfrm>
            <a:off x="535775" y="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網站地圖．</a:t>
            </a:r>
            <a:r>
              <a:rPr lang="en" sz="3600">
                <a:solidFill>
                  <a:schemeClr val="dk1"/>
                </a:solidFill>
              </a:rPr>
              <a:t>購物車</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7"/>
          <p:cNvPicPr preferRelativeResize="0"/>
          <p:nvPr/>
        </p:nvPicPr>
        <p:blipFill>
          <a:blip r:embed="rId3">
            <a:alphaModFix/>
          </a:blip>
          <a:stretch>
            <a:fillRect/>
          </a:stretch>
        </p:blipFill>
        <p:spPr>
          <a:xfrm>
            <a:off x="-4" y="571925"/>
            <a:ext cx="6804229" cy="4571574"/>
          </a:xfrm>
          <a:prstGeom prst="rect">
            <a:avLst/>
          </a:prstGeom>
          <a:noFill/>
          <a:ln>
            <a:noFill/>
          </a:ln>
        </p:spPr>
      </p:pic>
      <p:sp>
        <p:nvSpPr>
          <p:cNvPr id="267" name="Google Shape;267;p37"/>
          <p:cNvSpPr txBox="1"/>
          <p:nvPr>
            <p:ph idx="4294967295" type="title"/>
          </p:nvPr>
        </p:nvSpPr>
        <p:spPr>
          <a:xfrm>
            <a:off x="0" y="0"/>
            <a:ext cx="47172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solidFill>
                  <a:schemeClr val="dk1"/>
                </a:solidFill>
              </a:rPr>
              <a:t>網站說明．</a:t>
            </a:r>
            <a:r>
              <a:rPr lang="en" sz="2600">
                <a:solidFill>
                  <a:schemeClr val="dk1"/>
                </a:solidFill>
              </a:rPr>
              <a:t>購物車</a:t>
            </a:r>
            <a:endParaRPr sz="1400"/>
          </a:p>
        </p:txBody>
      </p:sp>
      <p:sp>
        <p:nvSpPr>
          <p:cNvPr id="268" name="Google Shape;268;p37"/>
          <p:cNvSpPr txBox="1"/>
          <p:nvPr/>
        </p:nvSpPr>
        <p:spPr>
          <a:xfrm>
            <a:off x="7078053" y="1401850"/>
            <a:ext cx="1722300" cy="4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ato"/>
                <a:ea typeface="Lato"/>
                <a:cs typeface="Lato"/>
                <a:sym typeface="Lato"/>
              </a:rPr>
              <a:t>移除購買項目</a:t>
            </a:r>
            <a:endParaRPr sz="1800">
              <a:solidFill>
                <a:schemeClr val="dk2"/>
              </a:solidFill>
              <a:latin typeface="Lato"/>
              <a:ea typeface="Lato"/>
              <a:cs typeface="Lato"/>
              <a:sym typeface="Lato"/>
            </a:endParaRPr>
          </a:p>
        </p:txBody>
      </p:sp>
      <p:sp>
        <p:nvSpPr>
          <p:cNvPr id="269" name="Google Shape;269;p37"/>
          <p:cNvSpPr txBox="1"/>
          <p:nvPr/>
        </p:nvSpPr>
        <p:spPr>
          <a:xfrm>
            <a:off x="2398528" y="2431575"/>
            <a:ext cx="1722300" cy="4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ato"/>
                <a:ea typeface="Lato"/>
                <a:cs typeface="Lato"/>
                <a:sym typeface="Lato"/>
              </a:rPr>
              <a:t>選擇</a:t>
            </a:r>
            <a:r>
              <a:rPr lang="en" sz="1800">
                <a:solidFill>
                  <a:schemeClr val="dk2"/>
                </a:solidFill>
                <a:latin typeface="Lato"/>
                <a:ea typeface="Lato"/>
                <a:cs typeface="Lato"/>
                <a:sym typeface="Lato"/>
              </a:rPr>
              <a:t>購買</a:t>
            </a:r>
            <a:r>
              <a:rPr lang="en" sz="1800">
                <a:solidFill>
                  <a:schemeClr val="dk2"/>
                </a:solidFill>
                <a:latin typeface="Lato"/>
                <a:ea typeface="Lato"/>
                <a:cs typeface="Lato"/>
                <a:sym typeface="Lato"/>
              </a:rPr>
              <a:t>數量</a:t>
            </a:r>
            <a:endParaRPr sz="1800">
              <a:solidFill>
                <a:schemeClr val="dk2"/>
              </a:solidFill>
              <a:latin typeface="Lato"/>
              <a:ea typeface="Lato"/>
              <a:cs typeface="Lato"/>
              <a:sym typeface="Lato"/>
            </a:endParaRPr>
          </a:p>
        </p:txBody>
      </p:sp>
      <p:sp>
        <p:nvSpPr>
          <p:cNvPr id="270" name="Google Shape;270;p37"/>
          <p:cNvSpPr txBox="1"/>
          <p:nvPr/>
        </p:nvSpPr>
        <p:spPr>
          <a:xfrm>
            <a:off x="7064953" y="2431575"/>
            <a:ext cx="1722300" cy="4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ato"/>
                <a:ea typeface="Lato"/>
                <a:cs typeface="Lato"/>
                <a:sym typeface="Lato"/>
              </a:rPr>
              <a:t>購買項目</a:t>
            </a:r>
            <a:r>
              <a:rPr lang="en" sz="1800">
                <a:solidFill>
                  <a:schemeClr val="dk2"/>
                </a:solidFill>
                <a:latin typeface="Lato"/>
                <a:ea typeface="Lato"/>
                <a:cs typeface="Lato"/>
                <a:sym typeface="Lato"/>
              </a:rPr>
              <a:t>價錢</a:t>
            </a:r>
            <a:endParaRPr sz="1800">
              <a:solidFill>
                <a:schemeClr val="dk2"/>
              </a:solidFill>
              <a:latin typeface="Lato"/>
              <a:ea typeface="Lato"/>
              <a:cs typeface="Lato"/>
              <a:sym typeface="Lato"/>
            </a:endParaRPr>
          </a:p>
        </p:txBody>
      </p:sp>
      <p:sp>
        <p:nvSpPr>
          <p:cNvPr id="271" name="Google Shape;271;p37"/>
          <p:cNvSpPr txBox="1"/>
          <p:nvPr/>
        </p:nvSpPr>
        <p:spPr>
          <a:xfrm>
            <a:off x="6683953" y="3701975"/>
            <a:ext cx="1722300" cy="4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ato"/>
                <a:ea typeface="Lato"/>
                <a:cs typeface="Lato"/>
                <a:sym typeface="Lato"/>
              </a:rPr>
              <a:t>結脹按鈕</a:t>
            </a:r>
            <a:endParaRPr sz="1800">
              <a:solidFill>
                <a:schemeClr val="dk2"/>
              </a:solidFill>
              <a:latin typeface="Lato"/>
              <a:ea typeface="Lato"/>
              <a:cs typeface="Lato"/>
              <a:sym typeface="Lato"/>
            </a:endParaRPr>
          </a:p>
        </p:txBody>
      </p:sp>
      <p:cxnSp>
        <p:nvCxnSpPr>
          <p:cNvPr id="272" name="Google Shape;272;p37"/>
          <p:cNvCxnSpPr>
            <a:stCxn id="269" idx="3"/>
          </p:cNvCxnSpPr>
          <p:nvPr/>
        </p:nvCxnSpPr>
        <p:spPr>
          <a:xfrm flipH="1" rot="10800000">
            <a:off x="4120828" y="2193525"/>
            <a:ext cx="1180500" cy="482400"/>
          </a:xfrm>
          <a:prstGeom prst="straightConnector1">
            <a:avLst/>
          </a:prstGeom>
          <a:noFill/>
          <a:ln cap="flat" cmpd="sng" w="28575">
            <a:solidFill>
              <a:schemeClr val="dk1"/>
            </a:solidFill>
            <a:prstDash val="solid"/>
            <a:round/>
            <a:headEnd len="med" w="med" type="none"/>
            <a:tailEnd len="med" w="med" type="none"/>
          </a:ln>
        </p:spPr>
      </p:cxnSp>
      <p:cxnSp>
        <p:nvCxnSpPr>
          <p:cNvPr id="273" name="Google Shape;273;p37"/>
          <p:cNvCxnSpPr>
            <a:stCxn id="271" idx="1"/>
          </p:cNvCxnSpPr>
          <p:nvPr/>
        </p:nvCxnSpPr>
        <p:spPr>
          <a:xfrm rot="10800000">
            <a:off x="5830453" y="3376925"/>
            <a:ext cx="853500" cy="569400"/>
          </a:xfrm>
          <a:prstGeom prst="straightConnector1">
            <a:avLst/>
          </a:prstGeom>
          <a:noFill/>
          <a:ln cap="flat" cmpd="sng" w="28575">
            <a:solidFill>
              <a:schemeClr val="dk1"/>
            </a:solidFill>
            <a:prstDash val="solid"/>
            <a:round/>
            <a:headEnd len="med" w="med" type="none"/>
            <a:tailEnd len="med" w="med" type="none"/>
          </a:ln>
        </p:spPr>
      </p:cxnSp>
      <p:cxnSp>
        <p:nvCxnSpPr>
          <p:cNvPr id="274" name="Google Shape;274;p37"/>
          <p:cNvCxnSpPr>
            <a:stCxn id="270" idx="1"/>
          </p:cNvCxnSpPr>
          <p:nvPr/>
        </p:nvCxnSpPr>
        <p:spPr>
          <a:xfrm flipH="1">
            <a:off x="5917153" y="2675925"/>
            <a:ext cx="1147800" cy="287400"/>
          </a:xfrm>
          <a:prstGeom prst="straightConnector1">
            <a:avLst/>
          </a:prstGeom>
          <a:noFill/>
          <a:ln cap="flat" cmpd="sng" w="28575">
            <a:solidFill>
              <a:schemeClr val="dk1"/>
            </a:solidFill>
            <a:prstDash val="solid"/>
            <a:round/>
            <a:headEnd len="med" w="med" type="none"/>
            <a:tailEnd len="med" w="med" type="none"/>
          </a:ln>
        </p:spPr>
      </p:cxnSp>
      <p:cxnSp>
        <p:nvCxnSpPr>
          <p:cNvPr id="275" name="Google Shape;275;p37"/>
          <p:cNvCxnSpPr>
            <a:stCxn id="268" idx="1"/>
            <a:endCxn id="276" idx="6"/>
          </p:cNvCxnSpPr>
          <p:nvPr/>
        </p:nvCxnSpPr>
        <p:spPr>
          <a:xfrm flipH="1">
            <a:off x="5955153" y="1646200"/>
            <a:ext cx="1122900" cy="485400"/>
          </a:xfrm>
          <a:prstGeom prst="straightConnector1">
            <a:avLst/>
          </a:prstGeom>
          <a:noFill/>
          <a:ln cap="flat" cmpd="sng" w="28575">
            <a:solidFill>
              <a:schemeClr val="dk1"/>
            </a:solidFill>
            <a:prstDash val="solid"/>
            <a:round/>
            <a:headEnd len="med" w="med" type="none"/>
            <a:tailEnd len="med" w="med" type="none"/>
          </a:ln>
        </p:spPr>
      </p:cxnSp>
      <p:sp>
        <p:nvSpPr>
          <p:cNvPr id="276" name="Google Shape;276;p37"/>
          <p:cNvSpPr/>
          <p:nvPr/>
        </p:nvSpPr>
        <p:spPr>
          <a:xfrm>
            <a:off x="5537250" y="1922775"/>
            <a:ext cx="417900" cy="4179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8"/>
          <p:cNvSpPr txBox="1"/>
          <p:nvPr>
            <p:ph idx="4294967295" type="title"/>
          </p:nvPr>
        </p:nvSpPr>
        <p:spPr>
          <a:xfrm>
            <a:off x="1991400" y="2202300"/>
            <a:ext cx="51612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4000">
                <a:solidFill>
                  <a:schemeClr val="dk1"/>
                </a:solidFill>
              </a:rPr>
              <a:t>網站說明．</a:t>
            </a:r>
            <a:r>
              <a:rPr lang="en" sz="4000">
                <a:solidFill>
                  <a:schemeClr val="dk1"/>
                </a:solidFill>
              </a:rPr>
              <a:t>買書流程．</a:t>
            </a:r>
            <a:r>
              <a:rPr lang="en" sz="4000">
                <a:solidFill>
                  <a:schemeClr val="dk1"/>
                </a:solidFill>
              </a:rPr>
              <a:t>提交訂單</a:t>
            </a:r>
            <a:endParaRPr sz="4000">
              <a:solidFill>
                <a:schemeClr val="dk1"/>
              </a:solidFill>
            </a:endParaRPr>
          </a:p>
        </p:txBody>
      </p:sp>
      <p:pic>
        <p:nvPicPr>
          <p:cNvPr id="282" name="Google Shape;282;p38"/>
          <p:cNvPicPr preferRelativeResize="0"/>
          <p:nvPr/>
        </p:nvPicPr>
        <p:blipFill>
          <a:blip r:embed="rId3">
            <a:alphaModFix amt="10000"/>
          </a:blip>
          <a:stretch>
            <a:fillRect/>
          </a:stretch>
        </p:blipFill>
        <p:spPr>
          <a:xfrm>
            <a:off x="5957975" y="0"/>
            <a:ext cx="3186025" cy="27125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9"/>
          <p:cNvSpPr txBox="1"/>
          <p:nvPr>
            <p:ph idx="4294967295" type="title"/>
          </p:nvPr>
        </p:nvSpPr>
        <p:spPr>
          <a:xfrm>
            <a:off x="0" y="0"/>
            <a:ext cx="30990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solidFill>
                  <a:schemeClr val="dk1"/>
                </a:solidFill>
              </a:rPr>
              <a:t>網站說明．</a:t>
            </a:r>
            <a:r>
              <a:rPr lang="en" sz="2600">
                <a:solidFill>
                  <a:schemeClr val="dk1"/>
                </a:solidFill>
              </a:rPr>
              <a:t>結脹</a:t>
            </a:r>
            <a:endParaRPr sz="1400"/>
          </a:p>
        </p:txBody>
      </p:sp>
      <p:pic>
        <p:nvPicPr>
          <p:cNvPr id="288" name="Google Shape;288;p39"/>
          <p:cNvPicPr preferRelativeResize="0"/>
          <p:nvPr/>
        </p:nvPicPr>
        <p:blipFill>
          <a:blip r:embed="rId3">
            <a:alphaModFix/>
          </a:blip>
          <a:stretch>
            <a:fillRect/>
          </a:stretch>
        </p:blipFill>
        <p:spPr>
          <a:xfrm>
            <a:off x="3098975" y="565425"/>
            <a:ext cx="6045025" cy="4578075"/>
          </a:xfrm>
          <a:prstGeom prst="rect">
            <a:avLst/>
          </a:prstGeom>
          <a:noFill/>
          <a:ln>
            <a:noFill/>
          </a:ln>
        </p:spPr>
      </p:pic>
      <p:sp>
        <p:nvSpPr>
          <p:cNvPr id="289" name="Google Shape;289;p39"/>
          <p:cNvSpPr txBox="1"/>
          <p:nvPr/>
        </p:nvSpPr>
        <p:spPr>
          <a:xfrm>
            <a:off x="993975" y="3457325"/>
            <a:ext cx="1908300" cy="9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Lato"/>
                <a:ea typeface="Lato"/>
                <a:cs typeface="Lato"/>
                <a:sym typeface="Lato"/>
              </a:rPr>
              <a:t>輸入姓名、電話及</a:t>
            </a:r>
            <a:r>
              <a:rPr b="1" lang="en" sz="1800">
                <a:solidFill>
                  <a:schemeClr val="dk2"/>
                </a:solidFill>
                <a:latin typeface="Lato"/>
                <a:ea typeface="Lato"/>
                <a:cs typeface="Lato"/>
                <a:sym typeface="Lato"/>
              </a:rPr>
              <a:t>地址</a:t>
            </a:r>
            <a:endParaRPr b="1" sz="1800">
              <a:solidFill>
                <a:schemeClr val="dk2"/>
              </a:solidFill>
              <a:latin typeface="Lato"/>
              <a:ea typeface="Lato"/>
              <a:cs typeface="Lato"/>
              <a:sym typeface="Lato"/>
            </a:endParaRPr>
          </a:p>
        </p:txBody>
      </p:sp>
      <p:sp>
        <p:nvSpPr>
          <p:cNvPr id="290" name="Google Shape;290;p39"/>
          <p:cNvSpPr/>
          <p:nvPr/>
        </p:nvSpPr>
        <p:spPr>
          <a:xfrm>
            <a:off x="3820350" y="2743625"/>
            <a:ext cx="4617600" cy="1625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91" name="Google Shape;291;p39"/>
          <p:cNvCxnSpPr>
            <a:stCxn id="289" idx="3"/>
            <a:endCxn id="290" idx="1"/>
          </p:cNvCxnSpPr>
          <p:nvPr/>
        </p:nvCxnSpPr>
        <p:spPr>
          <a:xfrm flipH="1" rot="10800000">
            <a:off x="2902275" y="3556475"/>
            <a:ext cx="918000" cy="356700"/>
          </a:xfrm>
          <a:prstGeom prst="straightConnector1">
            <a:avLst/>
          </a:prstGeom>
          <a:noFill/>
          <a:ln cap="flat" cmpd="sng" w="28575">
            <a:solidFill>
              <a:schemeClr val="dk1"/>
            </a:solidFill>
            <a:prstDash val="solid"/>
            <a:round/>
            <a:headEnd len="med" w="med" type="none"/>
            <a:tailEnd len="med" w="med" type="none"/>
          </a:ln>
        </p:spPr>
      </p:cxnSp>
      <p:sp>
        <p:nvSpPr>
          <p:cNvPr id="292" name="Google Shape;292;p39"/>
          <p:cNvSpPr/>
          <p:nvPr/>
        </p:nvSpPr>
        <p:spPr>
          <a:xfrm>
            <a:off x="3820350" y="1456925"/>
            <a:ext cx="4617600" cy="8106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3" name="Google Shape;293;p39"/>
          <p:cNvSpPr txBox="1"/>
          <p:nvPr/>
        </p:nvSpPr>
        <p:spPr>
          <a:xfrm>
            <a:off x="1490875" y="1425725"/>
            <a:ext cx="1463100" cy="4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Lato"/>
                <a:ea typeface="Lato"/>
                <a:cs typeface="Lato"/>
                <a:sym typeface="Lato"/>
              </a:rPr>
              <a:t>購物車內容</a:t>
            </a:r>
            <a:endParaRPr b="1" sz="1800">
              <a:solidFill>
                <a:schemeClr val="dk2"/>
              </a:solidFill>
              <a:latin typeface="Lato"/>
              <a:ea typeface="Lato"/>
              <a:cs typeface="Lato"/>
              <a:sym typeface="Lato"/>
            </a:endParaRPr>
          </a:p>
        </p:txBody>
      </p:sp>
      <p:cxnSp>
        <p:nvCxnSpPr>
          <p:cNvPr id="294" name="Google Shape;294;p39"/>
          <p:cNvCxnSpPr>
            <a:stCxn id="293" idx="3"/>
            <a:endCxn id="292" idx="1"/>
          </p:cNvCxnSpPr>
          <p:nvPr/>
        </p:nvCxnSpPr>
        <p:spPr>
          <a:xfrm>
            <a:off x="2953975" y="1643975"/>
            <a:ext cx="866400" cy="2184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ph idx="4294967295" type="title"/>
          </p:nvPr>
        </p:nvSpPr>
        <p:spPr>
          <a:xfrm>
            <a:off x="0" y="0"/>
            <a:ext cx="30990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solidFill>
                  <a:schemeClr val="dk1"/>
                </a:solidFill>
              </a:rPr>
              <a:t>網站說明．結脹</a:t>
            </a:r>
            <a:endParaRPr sz="1400"/>
          </a:p>
        </p:txBody>
      </p:sp>
      <p:pic>
        <p:nvPicPr>
          <p:cNvPr id="300" name="Google Shape;300;p40"/>
          <p:cNvPicPr preferRelativeResize="0"/>
          <p:nvPr/>
        </p:nvPicPr>
        <p:blipFill rotWithShape="1">
          <a:blip r:embed="rId3">
            <a:alphaModFix/>
          </a:blip>
          <a:srcRect b="0" l="10833" r="10833" t="0"/>
          <a:stretch/>
        </p:blipFill>
        <p:spPr>
          <a:xfrm>
            <a:off x="4408775" y="565400"/>
            <a:ext cx="4735227" cy="4578098"/>
          </a:xfrm>
          <a:prstGeom prst="rect">
            <a:avLst/>
          </a:prstGeom>
          <a:noFill/>
          <a:ln>
            <a:noFill/>
          </a:ln>
        </p:spPr>
      </p:pic>
      <p:pic>
        <p:nvPicPr>
          <p:cNvPr id="301" name="Google Shape;301;p40"/>
          <p:cNvPicPr preferRelativeResize="0"/>
          <p:nvPr/>
        </p:nvPicPr>
        <p:blipFill>
          <a:blip r:embed="rId4">
            <a:alphaModFix/>
          </a:blip>
          <a:stretch>
            <a:fillRect/>
          </a:stretch>
        </p:blipFill>
        <p:spPr>
          <a:xfrm>
            <a:off x="0" y="1082150"/>
            <a:ext cx="3837750" cy="4061350"/>
          </a:xfrm>
          <a:prstGeom prst="rect">
            <a:avLst/>
          </a:prstGeom>
          <a:noFill/>
          <a:ln>
            <a:noFill/>
          </a:ln>
        </p:spPr>
      </p:pic>
      <p:sp>
        <p:nvSpPr>
          <p:cNvPr id="302" name="Google Shape;302;p40"/>
          <p:cNvSpPr txBox="1"/>
          <p:nvPr/>
        </p:nvSpPr>
        <p:spPr>
          <a:xfrm>
            <a:off x="2200825" y="565400"/>
            <a:ext cx="3000000" cy="7389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Lato"/>
                <a:ea typeface="Lato"/>
                <a:cs typeface="Lato"/>
                <a:sym typeface="Lato"/>
              </a:rPr>
              <a:t>使用axios.post</a:t>
            </a:r>
            <a:r>
              <a:rPr b="1" lang="en" sz="1800">
                <a:solidFill>
                  <a:schemeClr val="dk2"/>
                </a:solidFill>
                <a:latin typeface="Lato"/>
                <a:ea typeface="Lato"/>
                <a:cs typeface="Lato"/>
                <a:sym typeface="Lato"/>
              </a:rPr>
              <a:t>將用戶填寫的資料傳送到</a:t>
            </a:r>
            <a:r>
              <a:rPr b="1" lang="en" sz="1800">
                <a:solidFill>
                  <a:schemeClr val="dk2"/>
                </a:solidFill>
                <a:latin typeface="Lato"/>
                <a:ea typeface="Lato"/>
                <a:cs typeface="Lato"/>
                <a:sym typeface="Lato"/>
              </a:rPr>
              <a:t>伺服器</a:t>
            </a:r>
            <a:endParaRPr>
              <a:solidFill>
                <a:schemeClr val="dk2"/>
              </a:solidFill>
            </a:endParaRPr>
          </a:p>
        </p:txBody>
      </p:sp>
      <p:sp>
        <p:nvSpPr>
          <p:cNvPr id="303" name="Google Shape;303;p40"/>
          <p:cNvSpPr/>
          <p:nvPr/>
        </p:nvSpPr>
        <p:spPr>
          <a:xfrm>
            <a:off x="4512825" y="2737275"/>
            <a:ext cx="4540500" cy="1636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304" name="Google Shape;304;p40"/>
          <p:cNvCxnSpPr>
            <a:stCxn id="303" idx="1"/>
          </p:cNvCxnSpPr>
          <p:nvPr/>
        </p:nvCxnSpPr>
        <p:spPr>
          <a:xfrm rot="10800000">
            <a:off x="3171825" y="3264375"/>
            <a:ext cx="1341000" cy="291300"/>
          </a:xfrm>
          <a:prstGeom prst="straightConnector1">
            <a:avLst/>
          </a:prstGeom>
          <a:noFill/>
          <a:ln cap="flat" cmpd="sng" w="28575">
            <a:solidFill>
              <a:schemeClr val="dk1"/>
            </a:solidFill>
            <a:prstDash val="solid"/>
            <a:round/>
            <a:headEnd len="med" w="med" type="none"/>
            <a:tailEnd len="med" w="med" type="none"/>
          </a:ln>
        </p:spPr>
      </p:cxnSp>
      <p:cxnSp>
        <p:nvCxnSpPr>
          <p:cNvPr id="305" name="Google Shape;305;p40"/>
          <p:cNvCxnSpPr/>
          <p:nvPr/>
        </p:nvCxnSpPr>
        <p:spPr>
          <a:xfrm>
            <a:off x="462375" y="3319875"/>
            <a:ext cx="26727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1"/>
          <p:cNvSpPr txBox="1"/>
          <p:nvPr>
            <p:ph idx="4294967295" type="title"/>
          </p:nvPr>
        </p:nvSpPr>
        <p:spPr>
          <a:xfrm>
            <a:off x="2114550" y="2202300"/>
            <a:ext cx="49149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4000">
                <a:solidFill>
                  <a:schemeClr val="dk1"/>
                </a:solidFill>
              </a:rPr>
              <a:t>網站說明</a:t>
            </a:r>
            <a:r>
              <a:rPr lang="en" sz="4000">
                <a:solidFill>
                  <a:schemeClr val="dk1"/>
                </a:solidFill>
              </a:rPr>
              <a:t>．用戶登錄</a:t>
            </a:r>
            <a:endParaRPr sz="4000">
              <a:solidFill>
                <a:schemeClr val="dk1"/>
              </a:solidFill>
            </a:endParaRPr>
          </a:p>
        </p:txBody>
      </p:sp>
      <p:pic>
        <p:nvPicPr>
          <p:cNvPr id="311" name="Google Shape;311;p41"/>
          <p:cNvPicPr preferRelativeResize="0"/>
          <p:nvPr/>
        </p:nvPicPr>
        <p:blipFill>
          <a:blip r:embed="rId3">
            <a:alphaModFix amt="10000"/>
          </a:blip>
          <a:stretch>
            <a:fillRect/>
          </a:stretch>
        </p:blipFill>
        <p:spPr>
          <a:xfrm>
            <a:off x="5957975" y="0"/>
            <a:ext cx="3186025" cy="27125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idx="4294967295" type="title"/>
          </p:nvPr>
        </p:nvSpPr>
        <p:spPr>
          <a:xfrm>
            <a:off x="419100" y="127950"/>
            <a:ext cx="27486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solidFill>
                  <a:schemeClr val="dk1"/>
                </a:solidFill>
              </a:rPr>
              <a:t>運行步驟:</a:t>
            </a:r>
            <a:endParaRPr sz="2400"/>
          </a:p>
        </p:txBody>
      </p:sp>
      <p:pic>
        <p:nvPicPr>
          <p:cNvPr id="85" name="Google Shape;85;p15"/>
          <p:cNvPicPr preferRelativeResize="0"/>
          <p:nvPr/>
        </p:nvPicPr>
        <p:blipFill>
          <a:blip r:embed="rId3">
            <a:alphaModFix/>
          </a:blip>
          <a:stretch>
            <a:fillRect/>
          </a:stretch>
        </p:blipFill>
        <p:spPr>
          <a:xfrm>
            <a:off x="0" y="895950"/>
            <a:ext cx="7284350" cy="3615400"/>
          </a:xfrm>
          <a:prstGeom prst="rect">
            <a:avLst/>
          </a:prstGeom>
          <a:noFill/>
          <a:ln>
            <a:noFill/>
          </a:ln>
        </p:spPr>
      </p:pic>
      <p:sp>
        <p:nvSpPr>
          <p:cNvPr id="86" name="Google Shape;86;p15"/>
          <p:cNvSpPr txBox="1"/>
          <p:nvPr/>
        </p:nvSpPr>
        <p:spPr>
          <a:xfrm>
            <a:off x="3073500" y="3638200"/>
            <a:ext cx="6070500" cy="10989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Font typeface="Lato"/>
              <a:buAutoNum type="arabicPeriod"/>
            </a:pPr>
            <a:r>
              <a:rPr lang="en" sz="1800">
                <a:solidFill>
                  <a:schemeClr val="dk2"/>
                </a:solidFill>
                <a:latin typeface="Lato"/>
                <a:ea typeface="Lato"/>
                <a:cs typeface="Lato"/>
                <a:sym typeface="Lato"/>
              </a:rPr>
              <a:t>npm install json-server</a:t>
            </a:r>
            <a:endParaRPr sz="1800">
              <a:solidFill>
                <a:schemeClr val="dk2"/>
              </a:solidFill>
              <a:latin typeface="Lato"/>
              <a:ea typeface="Lato"/>
              <a:cs typeface="Lato"/>
              <a:sym typeface="Lato"/>
            </a:endParaRPr>
          </a:p>
          <a:p>
            <a:pPr indent="-342900" lvl="0" marL="457200" rtl="0" algn="l">
              <a:lnSpc>
                <a:spcPct val="115000"/>
              </a:lnSpc>
              <a:spcBef>
                <a:spcPts val="0"/>
              </a:spcBef>
              <a:spcAft>
                <a:spcPts val="0"/>
              </a:spcAft>
              <a:buClr>
                <a:schemeClr val="dk2"/>
              </a:buClr>
              <a:buSzPts val="1800"/>
              <a:buFont typeface="Lato"/>
              <a:buAutoNum type="arabicPeriod"/>
            </a:pPr>
            <a:r>
              <a:rPr lang="en" sz="1800">
                <a:solidFill>
                  <a:schemeClr val="dk2"/>
                </a:solidFill>
                <a:latin typeface="Lato"/>
                <a:ea typeface="Lato"/>
                <a:cs typeface="Lato"/>
                <a:sym typeface="Lato"/>
              </a:rPr>
              <a:t>npx json-server db.json --port 8000</a:t>
            </a:r>
            <a:endParaRPr sz="1800">
              <a:solidFill>
                <a:schemeClr val="dk2"/>
              </a:solidFill>
              <a:latin typeface="Lato"/>
              <a:ea typeface="Lato"/>
              <a:cs typeface="Lato"/>
              <a:sym typeface="Lato"/>
            </a:endParaRPr>
          </a:p>
          <a:p>
            <a:pPr indent="-342900" lvl="0" marL="457200" rtl="0" algn="l">
              <a:lnSpc>
                <a:spcPct val="115000"/>
              </a:lnSpc>
              <a:spcBef>
                <a:spcPts val="0"/>
              </a:spcBef>
              <a:spcAft>
                <a:spcPts val="0"/>
              </a:spcAft>
              <a:buClr>
                <a:schemeClr val="dk2"/>
              </a:buClr>
              <a:buSzPts val="1800"/>
              <a:buFont typeface="Lato"/>
              <a:buAutoNum type="arabicPeriod"/>
            </a:pPr>
            <a:r>
              <a:rPr lang="en" sz="1800">
                <a:solidFill>
                  <a:schemeClr val="dk2"/>
                </a:solidFill>
                <a:latin typeface="Lato"/>
                <a:ea typeface="Lato"/>
                <a:cs typeface="Lato"/>
                <a:sym typeface="Lato"/>
              </a:rPr>
              <a:t>localhost: 3000 和 localhost:8000 要同時開啓</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42"/>
          <p:cNvPicPr preferRelativeResize="0"/>
          <p:nvPr/>
        </p:nvPicPr>
        <p:blipFill rotWithShape="1">
          <a:blip r:embed="rId3">
            <a:alphaModFix/>
          </a:blip>
          <a:srcRect b="7660" l="0" r="0" t="-2474"/>
          <a:stretch/>
        </p:blipFill>
        <p:spPr>
          <a:xfrm>
            <a:off x="0" y="266700"/>
            <a:ext cx="9144003" cy="4876799"/>
          </a:xfrm>
          <a:prstGeom prst="rect">
            <a:avLst/>
          </a:prstGeom>
          <a:noFill/>
          <a:ln>
            <a:noFill/>
          </a:ln>
        </p:spPr>
      </p:pic>
      <p:sp>
        <p:nvSpPr>
          <p:cNvPr id="317" name="Google Shape;317;p42"/>
          <p:cNvSpPr txBox="1"/>
          <p:nvPr>
            <p:ph idx="4294967295" type="title"/>
          </p:nvPr>
        </p:nvSpPr>
        <p:spPr>
          <a:xfrm>
            <a:off x="535775" y="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網站地圖．</a:t>
            </a:r>
            <a:r>
              <a:rPr lang="en" sz="3600">
                <a:solidFill>
                  <a:schemeClr val="dk1"/>
                </a:solidFill>
              </a:rPr>
              <a:t>用戶登錄</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43"/>
          <p:cNvPicPr preferRelativeResize="0"/>
          <p:nvPr/>
        </p:nvPicPr>
        <p:blipFill>
          <a:blip r:embed="rId3">
            <a:alphaModFix/>
          </a:blip>
          <a:stretch>
            <a:fillRect/>
          </a:stretch>
        </p:blipFill>
        <p:spPr>
          <a:xfrm>
            <a:off x="761396" y="488175"/>
            <a:ext cx="7621207" cy="4655324"/>
          </a:xfrm>
          <a:prstGeom prst="rect">
            <a:avLst/>
          </a:prstGeom>
          <a:noFill/>
          <a:ln>
            <a:noFill/>
          </a:ln>
        </p:spPr>
      </p:pic>
      <p:sp>
        <p:nvSpPr>
          <p:cNvPr id="323" name="Google Shape;323;p43"/>
          <p:cNvSpPr txBox="1"/>
          <p:nvPr>
            <p:ph idx="4294967295" type="title"/>
          </p:nvPr>
        </p:nvSpPr>
        <p:spPr>
          <a:xfrm>
            <a:off x="0" y="0"/>
            <a:ext cx="47172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solidFill>
                  <a:schemeClr val="dk1"/>
                </a:solidFill>
              </a:rPr>
              <a:t>網站說明．</a:t>
            </a:r>
            <a:r>
              <a:rPr lang="en" sz="2600">
                <a:solidFill>
                  <a:schemeClr val="dk1"/>
                </a:solidFill>
              </a:rPr>
              <a:t>用戶</a:t>
            </a:r>
            <a:r>
              <a:rPr lang="en" sz="2600">
                <a:solidFill>
                  <a:schemeClr val="dk1"/>
                </a:solidFill>
              </a:rPr>
              <a:t>登錄</a:t>
            </a:r>
            <a:endParaRPr sz="1400"/>
          </a:p>
        </p:txBody>
      </p:sp>
      <p:sp>
        <p:nvSpPr>
          <p:cNvPr id="324" name="Google Shape;324;p43"/>
          <p:cNvSpPr txBox="1"/>
          <p:nvPr/>
        </p:nvSpPr>
        <p:spPr>
          <a:xfrm>
            <a:off x="7066175" y="2490600"/>
            <a:ext cx="1098000" cy="4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ato"/>
                <a:ea typeface="Lato"/>
                <a:cs typeface="Lato"/>
                <a:sym typeface="Lato"/>
              </a:rPr>
              <a:t>登錄按鈕</a:t>
            </a:r>
            <a:endParaRPr sz="1800">
              <a:solidFill>
                <a:schemeClr val="dk2"/>
              </a:solidFill>
              <a:latin typeface="Lato"/>
              <a:ea typeface="Lato"/>
              <a:cs typeface="Lato"/>
              <a:sym typeface="Lato"/>
            </a:endParaRPr>
          </a:p>
        </p:txBody>
      </p:sp>
      <p:sp>
        <p:nvSpPr>
          <p:cNvPr id="325" name="Google Shape;325;p43"/>
          <p:cNvSpPr txBox="1"/>
          <p:nvPr/>
        </p:nvSpPr>
        <p:spPr>
          <a:xfrm>
            <a:off x="6139647" y="3453475"/>
            <a:ext cx="1098000" cy="4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ato"/>
                <a:ea typeface="Lato"/>
                <a:cs typeface="Lato"/>
                <a:sym typeface="Lato"/>
              </a:rPr>
              <a:t>註冊按鈕</a:t>
            </a:r>
            <a:endParaRPr sz="1800">
              <a:solidFill>
                <a:schemeClr val="dk2"/>
              </a:solidFill>
              <a:latin typeface="Lato"/>
              <a:ea typeface="Lato"/>
              <a:cs typeface="Lato"/>
              <a:sym typeface="Lato"/>
            </a:endParaRPr>
          </a:p>
        </p:txBody>
      </p:sp>
      <p:sp>
        <p:nvSpPr>
          <p:cNvPr id="326" name="Google Shape;326;p43"/>
          <p:cNvSpPr txBox="1"/>
          <p:nvPr/>
        </p:nvSpPr>
        <p:spPr>
          <a:xfrm>
            <a:off x="1190675" y="2018400"/>
            <a:ext cx="1408200" cy="4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ato"/>
                <a:ea typeface="Lato"/>
                <a:cs typeface="Lato"/>
                <a:sym typeface="Lato"/>
              </a:rPr>
              <a:t>輸入電郵及</a:t>
            </a:r>
            <a:r>
              <a:rPr lang="en" sz="1800">
                <a:solidFill>
                  <a:schemeClr val="dk2"/>
                </a:solidFill>
                <a:latin typeface="Lato"/>
                <a:ea typeface="Lato"/>
                <a:cs typeface="Lato"/>
                <a:sym typeface="Lato"/>
              </a:rPr>
              <a:t>密碼</a:t>
            </a:r>
            <a:endParaRPr sz="1800">
              <a:solidFill>
                <a:schemeClr val="dk2"/>
              </a:solidFill>
              <a:latin typeface="Lato"/>
              <a:ea typeface="Lato"/>
              <a:cs typeface="Lato"/>
              <a:sym typeface="Lato"/>
            </a:endParaRPr>
          </a:p>
        </p:txBody>
      </p:sp>
      <p:cxnSp>
        <p:nvCxnSpPr>
          <p:cNvPr id="327" name="Google Shape;327;p43"/>
          <p:cNvCxnSpPr>
            <a:stCxn id="326" idx="3"/>
          </p:cNvCxnSpPr>
          <p:nvPr/>
        </p:nvCxnSpPr>
        <p:spPr>
          <a:xfrm flipH="1" rot="10800000">
            <a:off x="2598875" y="1985550"/>
            <a:ext cx="247200" cy="277200"/>
          </a:xfrm>
          <a:prstGeom prst="straightConnector1">
            <a:avLst/>
          </a:prstGeom>
          <a:noFill/>
          <a:ln cap="flat" cmpd="sng" w="28575">
            <a:solidFill>
              <a:schemeClr val="dk1"/>
            </a:solidFill>
            <a:prstDash val="solid"/>
            <a:round/>
            <a:headEnd len="med" w="med" type="none"/>
            <a:tailEnd len="med" w="med" type="none"/>
          </a:ln>
        </p:spPr>
      </p:cxnSp>
      <p:cxnSp>
        <p:nvCxnSpPr>
          <p:cNvPr id="328" name="Google Shape;328;p43"/>
          <p:cNvCxnSpPr>
            <a:stCxn id="326" idx="3"/>
          </p:cNvCxnSpPr>
          <p:nvPr/>
        </p:nvCxnSpPr>
        <p:spPr>
          <a:xfrm>
            <a:off x="2598875" y="2262750"/>
            <a:ext cx="233700" cy="196200"/>
          </a:xfrm>
          <a:prstGeom prst="straightConnector1">
            <a:avLst/>
          </a:prstGeom>
          <a:noFill/>
          <a:ln cap="flat" cmpd="sng" w="28575">
            <a:solidFill>
              <a:schemeClr val="dk1"/>
            </a:solidFill>
            <a:prstDash val="solid"/>
            <a:round/>
            <a:headEnd len="med" w="med" type="none"/>
            <a:tailEnd len="med" w="med" type="none"/>
          </a:ln>
        </p:spPr>
      </p:cxnSp>
      <p:cxnSp>
        <p:nvCxnSpPr>
          <p:cNvPr id="329" name="Google Shape;329;p43"/>
          <p:cNvCxnSpPr>
            <a:stCxn id="324" idx="1"/>
          </p:cNvCxnSpPr>
          <p:nvPr/>
        </p:nvCxnSpPr>
        <p:spPr>
          <a:xfrm flipH="1">
            <a:off x="6272975" y="2734950"/>
            <a:ext cx="793200" cy="151500"/>
          </a:xfrm>
          <a:prstGeom prst="straightConnector1">
            <a:avLst/>
          </a:prstGeom>
          <a:noFill/>
          <a:ln cap="flat" cmpd="sng" w="28575">
            <a:solidFill>
              <a:schemeClr val="dk1"/>
            </a:solidFill>
            <a:prstDash val="solid"/>
            <a:round/>
            <a:headEnd len="med" w="med" type="none"/>
            <a:tailEnd len="med" w="med" type="none"/>
          </a:ln>
        </p:spPr>
      </p:cxnSp>
      <p:cxnSp>
        <p:nvCxnSpPr>
          <p:cNvPr id="330" name="Google Shape;330;p43"/>
          <p:cNvCxnSpPr>
            <a:stCxn id="325" idx="1"/>
            <a:endCxn id="331" idx="5"/>
          </p:cNvCxnSpPr>
          <p:nvPr/>
        </p:nvCxnSpPr>
        <p:spPr>
          <a:xfrm rot="10800000">
            <a:off x="5108247" y="3431125"/>
            <a:ext cx="1031400" cy="266700"/>
          </a:xfrm>
          <a:prstGeom prst="straightConnector1">
            <a:avLst/>
          </a:prstGeom>
          <a:noFill/>
          <a:ln cap="flat" cmpd="sng" w="28575">
            <a:solidFill>
              <a:schemeClr val="dk1"/>
            </a:solidFill>
            <a:prstDash val="solid"/>
            <a:round/>
            <a:headEnd len="med" w="med" type="none"/>
            <a:tailEnd len="med" w="med" type="none"/>
          </a:ln>
        </p:spPr>
      </p:cxnSp>
      <p:sp>
        <p:nvSpPr>
          <p:cNvPr id="331" name="Google Shape;331;p43"/>
          <p:cNvSpPr/>
          <p:nvPr/>
        </p:nvSpPr>
        <p:spPr>
          <a:xfrm>
            <a:off x="4656675" y="2979300"/>
            <a:ext cx="529200" cy="529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4"/>
          <p:cNvPicPr preferRelativeResize="0"/>
          <p:nvPr/>
        </p:nvPicPr>
        <p:blipFill>
          <a:blip r:embed="rId3">
            <a:alphaModFix/>
          </a:blip>
          <a:stretch>
            <a:fillRect/>
          </a:stretch>
        </p:blipFill>
        <p:spPr>
          <a:xfrm>
            <a:off x="895574" y="504900"/>
            <a:ext cx="7352852" cy="4638600"/>
          </a:xfrm>
          <a:prstGeom prst="rect">
            <a:avLst/>
          </a:prstGeom>
          <a:noFill/>
          <a:ln>
            <a:noFill/>
          </a:ln>
        </p:spPr>
      </p:pic>
      <p:sp>
        <p:nvSpPr>
          <p:cNvPr id="337" name="Google Shape;337;p44"/>
          <p:cNvSpPr txBox="1"/>
          <p:nvPr>
            <p:ph idx="4294967295" type="title"/>
          </p:nvPr>
        </p:nvSpPr>
        <p:spPr>
          <a:xfrm>
            <a:off x="0" y="0"/>
            <a:ext cx="47172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solidFill>
                  <a:schemeClr val="dk1"/>
                </a:solidFill>
              </a:rPr>
              <a:t>網站說明．登錄</a:t>
            </a:r>
            <a:r>
              <a:rPr lang="en" sz="2600">
                <a:solidFill>
                  <a:schemeClr val="dk1"/>
                </a:solidFill>
              </a:rPr>
              <a:t>．程式</a:t>
            </a:r>
            <a:endParaRPr sz="1400"/>
          </a:p>
        </p:txBody>
      </p:sp>
      <p:pic>
        <p:nvPicPr>
          <p:cNvPr id="338" name="Google Shape;338;p44"/>
          <p:cNvPicPr preferRelativeResize="0"/>
          <p:nvPr/>
        </p:nvPicPr>
        <p:blipFill>
          <a:blip r:embed="rId4">
            <a:alphaModFix/>
          </a:blip>
          <a:stretch>
            <a:fillRect/>
          </a:stretch>
        </p:blipFill>
        <p:spPr>
          <a:xfrm>
            <a:off x="3685100" y="3070025"/>
            <a:ext cx="5458899" cy="2073475"/>
          </a:xfrm>
          <a:prstGeom prst="rect">
            <a:avLst/>
          </a:prstGeom>
          <a:noFill/>
          <a:ln>
            <a:noFill/>
          </a:ln>
        </p:spPr>
      </p:pic>
      <p:sp>
        <p:nvSpPr>
          <p:cNvPr id="339" name="Google Shape;339;p44"/>
          <p:cNvSpPr txBox="1"/>
          <p:nvPr/>
        </p:nvSpPr>
        <p:spPr>
          <a:xfrm>
            <a:off x="6851125" y="1350575"/>
            <a:ext cx="2278500" cy="9330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使用if 條件判斷</a:t>
            </a:r>
            <a:r>
              <a:rPr b="1" lang="en" sz="1800">
                <a:solidFill>
                  <a:schemeClr val="dk2"/>
                </a:solidFill>
                <a:latin typeface="Lato"/>
                <a:ea typeface="Lato"/>
                <a:cs typeface="Lato"/>
                <a:sym typeface="Lato"/>
              </a:rPr>
              <a:t>檢查用戶資料在</a:t>
            </a:r>
            <a:r>
              <a:rPr b="1" lang="en" sz="1800">
                <a:solidFill>
                  <a:schemeClr val="dk2"/>
                </a:solidFill>
                <a:latin typeface="Lato"/>
                <a:ea typeface="Lato"/>
                <a:cs typeface="Lato"/>
                <a:sym typeface="Lato"/>
              </a:rPr>
              <a:t>伺服器中</a:t>
            </a:r>
            <a:r>
              <a:rPr b="1" lang="en" sz="1800">
                <a:solidFill>
                  <a:schemeClr val="dk2"/>
                </a:solidFill>
                <a:latin typeface="Lato"/>
                <a:ea typeface="Lato"/>
                <a:cs typeface="Lato"/>
                <a:sym typeface="Lato"/>
              </a:rPr>
              <a:t>是否存在</a:t>
            </a:r>
            <a:endParaRPr b="1" sz="1800">
              <a:solidFill>
                <a:schemeClr val="dk2"/>
              </a:solidFill>
              <a:latin typeface="Lato"/>
              <a:ea typeface="Lato"/>
              <a:cs typeface="Lato"/>
              <a:sym typeface="Lato"/>
            </a:endParaRPr>
          </a:p>
        </p:txBody>
      </p:sp>
      <p:pic>
        <p:nvPicPr>
          <p:cNvPr id="340" name="Google Shape;340;p44"/>
          <p:cNvPicPr preferRelativeResize="0"/>
          <p:nvPr/>
        </p:nvPicPr>
        <p:blipFill>
          <a:blip r:embed="rId5">
            <a:alphaModFix/>
          </a:blip>
          <a:stretch>
            <a:fillRect/>
          </a:stretch>
        </p:blipFill>
        <p:spPr>
          <a:xfrm>
            <a:off x="0" y="562200"/>
            <a:ext cx="2098300" cy="4581299"/>
          </a:xfrm>
          <a:prstGeom prst="rect">
            <a:avLst/>
          </a:prstGeom>
          <a:noFill/>
          <a:ln>
            <a:noFill/>
          </a:ln>
        </p:spPr>
      </p:pic>
      <p:cxnSp>
        <p:nvCxnSpPr>
          <p:cNvPr id="341" name="Google Shape;341;p44"/>
          <p:cNvCxnSpPr>
            <a:stCxn id="339" idx="2"/>
          </p:cNvCxnSpPr>
          <p:nvPr/>
        </p:nvCxnSpPr>
        <p:spPr>
          <a:xfrm flipH="1">
            <a:off x="7838275" y="2283575"/>
            <a:ext cx="152100" cy="1032600"/>
          </a:xfrm>
          <a:prstGeom prst="straightConnector1">
            <a:avLst/>
          </a:prstGeom>
          <a:noFill/>
          <a:ln cap="flat" cmpd="sng" w="76200">
            <a:solidFill>
              <a:schemeClr val="dk1"/>
            </a:solidFill>
            <a:prstDash val="solid"/>
            <a:round/>
            <a:headEnd len="med" w="med" type="none"/>
            <a:tailEnd len="med" w="med" type="none"/>
          </a:ln>
        </p:spPr>
      </p:cxnSp>
      <p:sp>
        <p:nvSpPr>
          <p:cNvPr id="342" name="Google Shape;342;p44"/>
          <p:cNvSpPr txBox="1"/>
          <p:nvPr/>
        </p:nvSpPr>
        <p:spPr>
          <a:xfrm>
            <a:off x="1160150" y="562200"/>
            <a:ext cx="16788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rPr>
              <a:t>JSON Database</a:t>
            </a:r>
            <a:endParaRPr b="1">
              <a:solidFill>
                <a:schemeClr val="lt1"/>
              </a:solidFill>
            </a:endParaRPr>
          </a:p>
        </p:txBody>
      </p:sp>
      <p:sp>
        <p:nvSpPr>
          <p:cNvPr id="343" name="Google Shape;343;p44"/>
          <p:cNvSpPr/>
          <p:nvPr/>
        </p:nvSpPr>
        <p:spPr>
          <a:xfrm>
            <a:off x="177425" y="922075"/>
            <a:ext cx="1839600" cy="6321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344" name="Google Shape;344;p44"/>
          <p:cNvCxnSpPr>
            <a:stCxn id="343" idx="3"/>
            <a:endCxn id="345" idx="1"/>
          </p:cNvCxnSpPr>
          <p:nvPr/>
        </p:nvCxnSpPr>
        <p:spPr>
          <a:xfrm>
            <a:off x="2017025" y="1238125"/>
            <a:ext cx="723600" cy="885300"/>
          </a:xfrm>
          <a:prstGeom prst="straightConnector1">
            <a:avLst/>
          </a:prstGeom>
          <a:noFill/>
          <a:ln cap="flat" cmpd="sng" w="28575">
            <a:solidFill>
              <a:schemeClr val="dk1"/>
            </a:solidFill>
            <a:prstDash val="solid"/>
            <a:round/>
            <a:headEnd len="med" w="med" type="none"/>
            <a:tailEnd len="med" w="med" type="none"/>
          </a:ln>
        </p:spPr>
      </p:cxnSp>
      <p:sp>
        <p:nvSpPr>
          <p:cNvPr id="345" name="Google Shape;345;p44"/>
          <p:cNvSpPr/>
          <p:nvPr/>
        </p:nvSpPr>
        <p:spPr>
          <a:xfrm>
            <a:off x="2740675" y="1606975"/>
            <a:ext cx="3684600" cy="10326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5"/>
          <p:cNvSpPr txBox="1"/>
          <p:nvPr>
            <p:ph idx="4294967295" type="title"/>
          </p:nvPr>
        </p:nvSpPr>
        <p:spPr>
          <a:xfrm>
            <a:off x="2114550" y="2202300"/>
            <a:ext cx="49149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4000">
                <a:solidFill>
                  <a:schemeClr val="dk1"/>
                </a:solidFill>
              </a:rPr>
              <a:t>網站說明</a:t>
            </a:r>
            <a:r>
              <a:rPr lang="en" sz="4000">
                <a:solidFill>
                  <a:schemeClr val="dk1"/>
                </a:solidFill>
              </a:rPr>
              <a:t>．</a:t>
            </a:r>
            <a:r>
              <a:rPr lang="en" sz="4000">
                <a:solidFill>
                  <a:schemeClr val="dk1"/>
                </a:solidFill>
              </a:rPr>
              <a:t>用戶註冊</a:t>
            </a:r>
            <a:endParaRPr sz="4000">
              <a:solidFill>
                <a:schemeClr val="dk1"/>
              </a:solidFill>
            </a:endParaRPr>
          </a:p>
        </p:txBody>
      </p:sp>
      <p:pic>
        <p:nvPicPr>
          <p:cNvPr id="351" name="Google Shape;351;p45"/>
          <p:cNvPicPr preferRelativeResize="0"/>
          <p:nvPr/>
        </p:nvPicPr>
        <p:blipFill>
          <a:blip r:embed="rId3">
            <a:alphaModFix amt="10000"/>
          </a:blip>
          <a:stretch>
            <a:fillRect/>
          </a:stretch>
        </p:blipFill>
        <p:spPr>
          <a:xfrm>
            <a:off x="5957975" y="0"/>
            <a:ext cx="3186025" cy="27125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46"/>
          <p:cNvPicPr preferRelativeResize="0"/>
          <p:nvPr/>
        </p:nvPicPr>
        <p:blipFill rotWithShape="1">
          <a:blip r:embed="rId3">
            <a:alphaModFix/>
          </a:blip>
          <a:srcRect b="8290" l="0" r="0" t="0"/>
          <a:stretch/>
        </p:blipFill>
        <p:spPr>
          <a:xfrm>
            <a:off x="0" y="438049"/>
            <a:ext cx="9144002" cy="4705449"/>
          </a:xfrm>
          <a:prstGeom prst="rect">
            <a:avLst/>
          </a:prstGeom>
          <a:noFill/>
          <a:ln>
            <a:noFill/>
          </a:ln>
        </p:spPr>
      </p:pic>
      <p:sp>
        <p:nvSpPr>
          <p:cNvPr id="357" name="Google Shape;357;p46"/>
          <p:cNvSpPr txBox="1"/>
          <p:nvPr>
            <p:ph idx="4294967295" type="title"/>
          </p:nvPr>
        </p:nvSpPr>
        <p:spPr>
          <a:xfrm>
            <a:off x="535775" y="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網站地圖．</a:t>
            </a:r>
            <a:r>
              <a:rPr lang="en" sz="3600">
                <a:solidFill>
                  <a:schemeClr val="dk1"/>
                </a:solidFill>
              </a:rPr>
              <a:t>用戶註冊</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47"/>
          <p:cNvPicPr preferRelativeResize="0"/>
          <p:nvPr/>
        </p:nvPicPr>
        <p:blipFill>
          <a:blip r:embed="rId3">
            <a:alphaModFix/>
          </a:blip>
          <a:stretch>
            <a:fillRect/>
          </a:stretch>
        </p:blipFill>
        <p:spPr>
          <a:xfrm>
            <a:off x="732596" y="512975"/>
            <a:ext cx="7678807" cy="4630524"/>
          </a:xfrm>
          <a:prstGeom prst="rect">
            <a:avLst/>
          </a:prstGeom>
          <a:noFill/>
          <a:ln>
            <a:noFill/>
          </a:ln>
        </p:spPr>
      </p:pic>
      <p:sp>
        <p:nvSpPr>
          <p:cNvPr id="363" name="Google Shape;363;p47"/>
          <p:cNvSpPr txBox="1"/>
          <p:nvPr>
            <p:ph idx="4294967295" type="title"/>
          </p:nvPr>
        </p:nvSpPr>
        <p:spPr>
          <a:xfrm>
            <a:off x="0" y="0"/>
            <a:ext cx="47172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solidFill>
                  <a:schemeClr val="dk1"/>
                </a:solidFill>
              </a:rPr>
              <a:t>網站說明．</a:t>
            </a:r>
            <a:r>
              <a:rPr lang="en" sz="2600">
                <a:solidFill>
                  <a:schemeClr val="dk1"/>
                </a:solidFill>
              </a:rPr>
              <a:t>註冊</a:t>
            </a:r>
            <a:endParaRPr sz="1400"/>
          </a:p>
        </p:txBody>
      </p:sp>
      <p:sp>
        <p:nvSpPr>
          <p:cNvPr id="364" name="Google Shape;364;p47"/>
          <p:cNvSpPr txBox="1"/>
          <p:nvPr/>
        </p:nvSpPr>
        <p:spPr>
          <a:xfrm>
            <a:off x="6684613" y="2571750"/>
            <a:ext cx="1408200" cy="4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Lato"/>
                <a:ea typeface="Lato"/>
                <a:cs typeface="Lato"/>
                <a:sym typeface="Lato"/>
              </a:rPr>
              <a:t>註冊按鈕</a:t>
            </a:r>
            <a:endParaRPr b="1" sz="1800">
              <a:solidFill>
                <a:schemeClr val="dk2"/>
              </a:solidFill>
              <a:latin typeface="Lato"/>
              <a:ea typeface="Lato"/>
              <a:cs typeface="Lato"/>
              <a:sym typeface="Lato"/>
            </a:endParaRPr>
          </a:p>
        </p:txBody>
      </p:sp>
      <p:sp>
        <p:nvSpPr>
          <p:cNvPr id="365" name="Google Shape;365;p47"/>
          <p:cNvSpPr txBox="1"/>
          <p:nvPr/>
        </p:nvSpPr>
        <p:spPr>
          <a:xfrm>
            <a:off x="977775" y="1606363"/>
            <a:ext cx="1408200" cy="4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Lato"/>
                <a:ea typeface="Lato"/>
                <a:cs typeface="Lato"/>
                <a:sym typeface="Lato"/>
              </a:rPr>
              <a:t>輸入電郵</a:t>
            </a:r>
            <a:endParaRPr b="1" sz="1800">
              <a:solidFill>
                <a:schemeClr val="dk2"/>
              </a:solidFill>
              <a:latin typeface="Lato"/>
              <a:ea typeface="Lato"/>
              <a:cs typeface="Lato"/>
              <a:sym typeface="Lato"/>
            </a:endParaRPr>
          </a:p>
        </p:txBody>
      </p:sp>
      <p:sp>
        <p:nvSpPr>
          <p:cNvPr id="366" name="Google Shape;366;p47"/>
          <p:cNvSpPr txBox="1"/>
          <p:nvPr/>
        </p:nvSpPr>
        <p:spPr>
          <a:xfrm>
            <a:off x="977775" y="2209525"/>
            <a:ext cx="1408200" cy="4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Lato"/>
                <a:ea typeface="Lato"/>
                <a:cs typeface="Lato"/>
                <a:sym typeface="Lato"/>
              </a:rPr>
              <a:t>輸入密碼</a:t>
            </a:r>
            <a:endParaRPr b="1" sz="1800">
              <a:solidFill>
                <a:schemeClr val="dk2"/>
              </a:solidFill>
              <a:latin typeface="Lato"/>
              <a:ea typeface="Lato"/>
              <a:cs typeface="Lato"/>
              <a:sym typeface="Lato"/>
            </a:endParaRPr>
          </a:p>
        </p:txBody>
      </p:sp>
      <p:sp>
        <p:nvSpPr>
          <p:cNvPr id="367" name="Google Shape;367;p47"/>
          <p:cNvSpPr txBox="1"/>
          <p:nvPr/>
        </p:nvSpPr>
        <p:spPr>
          <a:xfrm>
            <a:off x="930150" y="959525"/>
            <a:ext cx="1641600" cy="4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Lato"/>
                <a:ea typeface="Lato"/>
                <a:cs typeface="Lato"/>
                <a:sym typeface="Lato"/>
              </a:rPr>
              <a:t>輸入</a:t>
            </a:r>
            <a:r>
              <a:rPr b="1" lang="en" sz="1800">
                <a:solidFill>
                  <a:schemeClr val="dk2"/>
                </a:solidFill>
                <a:latin typeface="Lato"/>
                <a:ea typeface="Lato"/>
                <a:cs typeface="Lato"/>
                <a:sym typeface="Lato"/>
              </a:rPr>
              <a:t>用戶姓名</a:t>
            </a:r>
            <a:endParaRPr b="1" sz="1800">
              <a:solidFill>
                <a:schemeClr val="dk2"/>
              </a:solidFill>
              <a:latin typeface="Lato"/>
              <a:ea typeface="Lato"/>
              <a:cs typeface="Lato"/>
              <a:sym typeface="Lato"/>
            </a:endParaRPr>
          </a:p>
        </p:txBody>
      </p:sp>
      <p:sp>
        <p:nvSpPr>
          <p:cNvPr id="368" name="Google Shape;368;p47"/>
          <p:cNvSpPr txBox="1"/>
          <p:nvPr/>
        </p:nvSpPr>
        <p:spPr>
          <a:xfrm>
            <a:off x="1736478" y="3968850"/>
            <a:ext cx="1786200" cy="4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Lato"/>
                <a:ea typeface="Lato"/>
                <a:cs typeface="Lato"/>
                <a:sym typeface="Lato"/>
              </a:rPr>
              <a:t>回到首頁</a:t>
            </a:r>
            <a:r>
              <a:rPr b="1" lang="en" sz="1800">
                <a:solidFill>
                  <a:schemeClr val="dk2"/>
                </a:solidFill>
                <a:latin typeface="Lato"/>
                <a:ea typeface="Lato"/>
                <a:cs typeface="Lato"/>
                <a:sym typeface="Lato"/>
              </a:rPr>
              <a:t>按鈕</a:t>
            </a:r>
            <a:endParaRPr b="1" sz="1800">
              <a:solidFill>
                <a:schemeClr val="dk2"/>
              </a:solidFill>
              <a:latin typeface="Lato"/>
              <a:ea typeface="Lato"/>
              <a:cs typeface="Lato"/>
              <a:sym typeface="Lato"/>
            </a:endParaRPr>
          </a:p>
        </p:txBody>
      </p:sp>
      <p:sp>
        <p:nvSpPr>
          <p:cNvPr id="369" name="Google Shape;369;p47"/>
          <p:cNvSpPr txBox="1"/>
          <p:nvPr/>
        </p:nvSpPr>
        <p:spPr>
          <a:xfrm>
            <a:off x="977775" y="2885150"/>
            <a:ext cx="1408200" cy="4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Lato"/>
                <a:ea typeface="Lato"/>
                <a:cs typeface="Lato"/>
                <a:sym typeface="Lato"/>
              </a:rPr>
              <a:t>確認</a:t>
            </a:r>
            <a:r>
              <a:rPr b="1" lang="en" sz="1800">
                <a:solidFill>
                  <a:schemeClr val="dk2"/>
                </a:solidFill>
                <a:latin typeface="Lato"/>
                <a:ea typeface="Lato"/>
                <a:cs typeface="Lato"/>
                <a:sym typeface="Lato"/>
              </a:rPr>
              <a:t>密碼</a:t>
            </a:r>
            <a:endParaRPr b="1" sz="1800">
              <a:solidFill>
                <a:schemeClr val="dk2"/>
              </a:solidFill>
              <a:latin typeface="Lato"/>
              <a:ea typeface="Lato"/>
              <a:cs typeface="Lato"/>
              <a:sym typeface="Lato"/>
            </a:endParaRPr>
          </a:p>
        </p:txBody>
      </p:sp>
      <p:cxnSp>
        <p:nvCxnSpPr>
          <p:cNvPr id="370" name="Google Shape;370;p47"/>
          <p:cNvCxnSpPr>
            <a:stCxn id="367" idx="3"/>
          </p:cNvCxnSpPr>
          <p:nvPr/>
        </p:nvCxnSpPr>
        <p:spPr>
          <a:xfrm>
            <a:off x="2571750" y="1203875"/>
            <a:ext cx="276000" cy="56400"/>
          </a:xfrm>
          <a:prstGeom prst="straightConnector1">
            <a:avLst/>
          </a:prstGeom>
          <a:noFill/>
          <a:ln cap="flat" cmpd="sng" w="28575">
            <a:solidFill>
              <a:schemeClr val="dk1"/>
            </a:solidFill>
            <a:prstDash val="solid"/>
            <a:round/>
            <a:headEnd len="med" w="med" type="none"/>
            <a:tailEnd len="med" w="med" type="none"/>
          </a:ln>
        </p:spPr>
      </p:cxnSp>
      <p:cxnSp>
        <p:nvCxnSpPr>
          <p:cNvPr id="371" name="Google Shape;371;p47"/>
          <p:cNvCxnSpPr>
            <a:stCxn id="365" idx="3"/>
          </p:cNvCxnSpPr>
          <p:nvPr/>
        </p:nvCxnSpPr>
        <p:spPr>
          <a:xfrm>
            <a:off x="2385975" y="1850713"/>
            <a:ext cx="452400" cy="25500"/>
          </a:xfrm>
          <a:prstGeom prst="straightConnector1">
            <a:avLst/>
          </a:prstGeom>
          <a:noFill/>
          <a:ln cap="flat" cmpd="sng" w="28575">
            <a:solidFill>
              <a:schemeClr val="dk1"/>
            </a:solidFill>
            <a:prstDash val="solid"/>
            <a:round/>
            <a:headEnd len="med" w="med" type="none"/>
            <a:tailEnd len="med" w="med" type="none"/>
          </a:ln>
        </p:spPr>
      </p:cxnSp>
      <p:cxnSp>
        <p:nvCxnSpPr>
          <p:cNvPr id="372" name="Google Shape;372;p47"/>
          <p:cNvCxnSpPr>
            <a:stCxn id="366" idx="3"/>
          </p:cNvCxnSpPr>
          <p:nvPr/>
        </p:nvCxnSpPr>
        <p:spPr>
          <a:xfrm flipH="1" rot="10800000">
            <a:off x="2385975" y="2414875"/>
            <a:ext cx="433200" cy="39000"/>
          </a:xfrm>
          <a:prstGeom prst="straightConnector1">
            <a:avLst/>
          </a:prstGeom>
          <a:noFill/>
          <a:ln cap="flat" cmpd="sng" w="28575">
            <a:solidFill>
              <a:schemeClr val="dk1"/>
            </a:solidFill>
            <a:prstDash val="solid"/>
            <a:round/>
            <a:headEnd len="med" w="med" type="none"/>
            <a:tailEnd len="med" w="med" type="none"/>
          </a:ln>
        </p:spPr>
      </p:cxnSp>
      <p:cxnSp>
        <p:nvCxnSpPr>
          <p:cNvPr id="373" name="Google Shape;373;p47"/>
          <p:cNvCxnSpPr>
            <a:stCxn id="369" idx="3"/>
          </p:cNvCxnSpPr>
          <p:nvPr/>
        </p:nvCxnSpPr>
        <p:spPr>
          <a:xfrm flipH="1" rot="10800000">
            <a:off x="2385975" y="2944100"/>
            <a:ext cx="433200" cy="185400"/>
          </a:xfrm>
          <a:prstGeom prst="straightConnector1">
            <a:avLst/>
          </a:prstGeom>
          <a:noFill/>
          <a:ln cap="flat" cmpd="sng" w="28575">
            <a:solidFill>
              <a:schemeClr val="dk1"/>
            </a:solidFill>
            <a:prstDash val="solid"/>
            <a:round/>
            <a:headEnd len="med" w="med" type="none"/>
            <a:tailEnd len="med" w="med" type="none"/>
          </a:ln>
        </p:spPr>
      </p:cxnSp>
      <p:cxnSp>
        <p:nvCxnSpPr>
          <p:cNvPr id="374" name="Google Shape;374;p47"/>
          <p:cNvCxnSpPr>
            <a:stCxn id="368" idx="3"/>
          </p:cNvCxnSpPr>
          <p:nvPr/>
        </p:nvCxnSpPr>
        <p:spPr>
          <a:xfrm flipH="1" rot="10800000">
            <a:off x="3522678" y="3771600"/>
            <a:ext cx="537600" cy="441600"/>
          </a:xfrm>
          <a:prstGeom prst="straightConnector1">
            <a:avLst/>
          </a:prstGeom>
          <a:noFill/>
          <a:ln cap="flat" cmpd="sng" w="28575">
            <a:solidFill>
              <a:schemeClr val="dk1"/>
            </a:solidFill>
            <a:prstDash val="solid"/>
            <a:round/>
            <a:headEnd len="med" w="med" type="none"/>
            <a:tailEnd len="med" w="med" type="none"/>
          </a:ln>
        </p:spPr>
      </p:cxnSp>
      <p:cxnSp>
        <p:nvCxnSpPr>
          <p:cNvPr id="375" name="Google Shape;375;p47"/>
          <p:cNvCxnSpPr>
            <a:stCxn id="364" idx="1"/>
          </p:cNvCxnSpPr>
          <p:nvPr/>
        </p:nvCxnSpPr>
        <p:spPr>
          <a:xfrm flipH="1">
            <a:off x="6167113" y="2816100"/>
            <a:ext cx="517500" cy="5418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8"/>
          <p:cNvSpPr txBox="1"/>
          <p:nvPr>
            <p:ph idx="4294967295" type="title"/>
          </p:nvPr>
        </p:nvSpPr>
        <p:spPr>
          <a:xfrm>
            <a:off x="0" y="0"/>
            <a:ext cx="47172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solidFill>
                  <a:schemeClr val="dk1"/>
                </a:solidFill>
              </a:rPr>
              <a:t>網站說明．註冊</a:t>
            </a:r>
            <a:r>
              <a:rPr lang="en" sz="2600">
                <a:solidFill>
                  <a:schemeClr val="dk1"/>
                </a:solidFill>
              </a:rPr>
              <a:t>．程式</a:t>
            </a:r>
            <a:endParaRPr sz="1400"/>
          </a:p>
        </p:txBody>
      </p:sp>
      <p:pic>
        <p:nvPicPr>
          <p:cNvPr id="381" name="Google Shape;381;p48"/>
          <p:cNvPicPr preferRelativeResize="0"/>
          <p:nvPr/>
        </p:nvPicPr>
        <p:blipFill>
          <a:blip r:embed="rId3">
            <a:alphaModFix/>
          </a:blip>
          <a:stretch>
            <a:fillRect/>
          </a:stretch>
        </p:blipFill>
        <p:spPr>
          <a:xfrm>
            <a:off x="-1602179" y="512975"/>
            <a:ext cx="7678807" cy="4630524"/>
          </a:xfrm>
          <a:prstGeom prst="rect">
            <a:avLst/>
          </a:prstGeom>
          <a:noFill/>
          <a:ln>
            <a:noFill/>
          </a:ln>
        </p:spPr>
      </p:pic>
      <p:pic>
        <p:nvPicPr>
          <p:cNvPr id="382" name="Google Shape;382;p48"/>
          <p:cNvPicPr preferRelativeResize="0"/>
          <p:nvPr/>
        </p:nvPicPr>
        <p:blipFill>
          <a:blip r:embed="rId4">
            <a:alphaModFix/>
          </a:blip>
          <a:stretch>
            <a:fillRect/>
          </a:stretch>
        </p:blipFill>
        <p:spPr>
          <a:xfrm>
            <a:off x="2955941" y="612150"/>
            <a:ext cx="6188060" cy="4531351"/>
          </a:xfrm>
          <a:prstGeom prst="rect">
            <a:avLst/>
          </a:prstGeom>
          <a:noFill/>
          <a:ln>
            <a:noFill/>
          </a:ln>
        </p:spPr>
      </p:pic>
      <p:sp>
        <p:nvSpPr>
          <p:cNvPr id="383" name="Google Shape;383;p48"/>
          <p:cNvSpPr txBox="1"/>
          <p:nvPr/>
        </p:nvSpPr>
        <p:spPr>
          <a:xfrm>
            <a:off x="160850" y="3789000"/>
            <a:ext cx="2965800" cy="7389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25000"/>
              </a:lnSpc>
              <a:spcBef>
                <a:spcPts val="2400"/>
              </a:spcBef>
              <a:spcAft>
                <a:spcPts val="600"/>
              </a:spcAft>
              <a:buNone/>
            </a:pPr>
            <a:r>
              <a:rPr b="1" lang="en" sz="1600">
                <a:solidFill>
                  <a:schemeClr val="dk2"/>
                </a:solidFill>
                <a:latin typeface="Roboto"/>
                <a:ea typeface="Roboto"/>
                <a:cs typeface="Roboto"/>
                <a:sym typeface="Roboto"/>
              </a:rPr>
              <a:t>使用if/else 條件判斷，判</a:t>
            </a:r>
            <a:r>
              <a:rPr b="1" lang="en" sz="1600">
                <a:solidFill>
                  <a:schemeClr val="dk2"/>
                </a:solidFill>
                <a:latin typeface="Roboto"/>
                <a:ea typeface="Roboto"/>
                <a:cs typeface="Roboto"/>
                <a:sym typeface="Roboto"/>
              </a:rPr>
              <a:t>斷</a:t>
            </a:r>
            <a:r>
              <a:rPr b="1" lang="en" sz="1600">
                <a:solidFill>
                  <a:schemeClr val="dk2"/>
                </a:solidFill>
                <a:latin typeface="Roboto"/>
                <a:ea typeface="Roboto"/>
                <a:cs typeface="Roboto"/>
                <a:sym typeface="Roboto"/>
              </a:rPr>
              <a:t>用家</a:t>
            </a:r>
            <a:r>
              <a:rPr b="1" lang="en" sz="1600">
                <a:solidFill>
                  <a:schemeClr val="dk2"/>
                </a:solidFill>
                <a:latin typeface="Roboto"/>
                <a:ea typeface="Roboto"/>
                <a:cs typeface="Roboto"/>
                <a:sym typeface="Roboto"/>
              </a:rPr>
              <a:t>填寫的資料是否符合要求</a:t>
            </a:r>
            <a:endParaRPr b="1" sz="700">
              <a:solidFill>
                <a:schemeClr val="dk2"/>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9"/>
          <p:cNvSpPr txBox="1"/>
          <p:nvPr>
            <p:ph idx="4294967295" type="title"/>
          </p:nvPr>
        </p:nvSpPr>
        <p:spPr>
          <a:xfrm>
            <a:off x="2114550" y="2202300"/>
            <a:ext cx="49149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4000">
                <a:solidFill>
                  <a:schemeClr val="dk1"/>
                </a:solidFill>
              </a:rPr>
              <a:t>網站說明．</a:t>
            </a:r>
            <a:r>
              <a:rPr lang="en" sz="4000">
                <a:solidFill>
                  <a:schemeClr val="dk1"/>
                </a:solidFill>
              </a:rPr>
              <a:t>訂單</a:t>
            </a:r>
            <a:endParaRPr sz="4000">
              <a:solidFill>
                <a:schemeClr val="dk1"/>
              </a:solidFill>
            </a:endParaRPr>
          </a:p>
        </p:txBody>
      </p:sp>
      <p:pic>
        <p:nvPicPr>
          <p:cNvPr id="389" name="Google Shape;389;p49"/>
          <p:cNvPicPr preferRelativeResize="0"/>
          <p:nvPr/>
        </p:nvPicPr>
        <p:blipFill>
          <a:blip r:embed="rId3">
            <a:alphaModFix amt="10000"/>
          </a:blip>
          <a:stretch>
            <a:fillRect/>
          </a:stretch>
        </p:blipFill>
        <p:spPr>
          <a:xfrm>
            <a:off x="5957975" y="0"/>
            <a:ext cx="3186025" cy="27125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50"/>
          <p:cNvPicPr preferRelativeResize="0"/>
          <p:nvPr/>
        </p:nvPicPr>
        <p:blipFill>
          <a:blip r:embed="rId3">
            <a:alphaModFix/>
          </a:blip>
          <a:stretch>
            <a:fillRect/>
          </a:stretch>
        </p:blipFill>
        <p:spPr>
          <a:xfrm>
            <a:off x="0" y="1248"/>
            <a:ext cx="9144002" cy="5141006"/>
          </a:xfrm>
          <a:prstGeom prst="rect">
            <a:avLst/>
          </a:prstGeom>
          <a:noFill/>
          <a:ln>
            <a:noFill/>
          </a:ln>
        </p:spPr>
      </p:pic>
      <p:sp>
        <p:nvSpPr>
          <p:cNvPr id="395" name="Google Shape;395;p50"/>
          <p:cNvSpPr txBox="1"/>
          <p:nvPr>
            <p:ph idx="4294967295" type="title"/>
          </p:nvPr>
        </p:nvSpPr>
        <p:spPr>
          <a:xfrm>
            <a:off x="167475" y="152400"/>
            <a:ext cx="35790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solidFill>
                  <a:schemeClr val="dk1"/>
                </a:solidFill>
              </a:rPr>
              <a:t>網站地圖．</a:t>
            </a:r>
            <a:r>
              <a:rPr lang="en" sz="3600">
                <a:solidFill>
                  <a:schemeClr val="dk1"/>
                </a:solidFill>
              </a:rPr>
              <a:t>訂單</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1"/>
          <p:cNvSpPr txBox="1"/>
          <p:nvPr>
            <p:ph idx="4294967295" type="title"/>
          </p:nvPr>
        </p:nvSpPr>
        <p:spPr>
          <a:xfrm>
            <a:off x="0" y="0"/>
            <a:ext cx="47172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solidFill>
                  <a:schemeClr val="dk1"/>
                </a:solidFill>
              </a:rPr>
              <a:t>網站說明．</a:t>
            </a:r>
            <a:r>
              <a:rPr lang="en" sz="2600">
                <a:solidFill>
                  <a:schemeClr val="dk1"/>
                </a:solidFill>
              </a:rPr>
              <a:t>訂單</a:t>
            </a:r>
            <a:endParaRPr sz="1400"/>
          </a:p>
        </p:txBody>
      </p:sp>
      <p:pic>
        <p:nvPicPr>
          <p:cNvPr id="401" name="Google Shape;401;p51"/>
          <p:cNvPicPr preferRelativeResize="0"/>
          <p:nvPr/>
        </p:nvPicPr>
        <p:blipFill>
          <a:blip r:embed="rId3">
            <a:alphaModFix/>
          </a:blip>
          <a:stretch>
            <a:fillRect/>
          </a:stretch>
        </p:blipFill>
        <p:spPr>
          <a:xfrm>
            <a:off x="2230676" y="545875"/>
            <a:ext cx="6913326" cy="4597625"/>
          </a:xfrm>
          <a:prstGeom prst="rect">
            <a:avLst/>
          </a:prstGeom>
          <a:noFill/>
          <a:ln>
            <a:noFill/>
          </a:ln>
        </p:spPr>
      </p:pic>
      <p:sp>
        <p:nvSpPr>
          <p:cNvPr id="402" name="Google Shape;402;p51"/>
          <p:cNvSpPr txBox="1"/>
          <p:nvPr/>
        </p:nvSpPr>
        <p:spPr>
          <a:xfrm>
            <a:off x="6160125" y="3232675"/>
            <a:ext cx="1908300" cy="45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Lato"/>
                <a:ea typeface="Lato"/>
                <a:cs typeface="Lato"/>
                <a:sym typeface="Lato"/>
              </a:rPr>
              <a:t>查看訂單詳情</a:t>
            </a:r>
            <a:endParaRPr b="1" sz="1800">
              <a:solidFill>
                <a:schemeClr val="dk2"/>
              </a:solidFill>
              <a:latin typeface="Lato"/>
              <a:ea typeface="Lato"/>
              <a:cs typeface="Lato"/>
              <a:sym typeface="Lato"/>
            </a:endParaRPr>
          </a:p>
        </p:txBody>
      </p:sp>
      <p:cxnSp>
        <p:nvCxnSpPr>
          <p:cNvPr id="403" name="Google Shape;403;p51"/>
          <p:cNvCxnSpPr>
            <a:stCxn id="402" idx="0"/>
          </p:cNvCxnSpPr>
          <p:nvPr/>
        </p:nvCxnSpPr>
        <p:spPr>
          <a:xfrm flipH="1" rot="10800000">
            <a:off x="7114275" y="2042875"/>
            <a:ext cx="241800" cy="1189800"/>
          </a:xfrm>
          <a:prstGeom prst="straightConnector1">
            <a:avLst/>
          </a:prstGeom>
          <a:noFill/>
          <a:ln cap="flat" cmpd="sng" w="28575">
            <a:solidFill>
              <a:schemeClr val="dk1"/>
            </a:solidFill>
            <a:prstDash val="solid"/>
            <a:round/>
            <a:headEnd len="med" w="med" type="none"/>
            <a:tailEnd len="med" w="med" type="none"/>
          </a:ln>
        </p:spPr>
      </p:cxnSp>
      <p:sp>
        <p:nvSpPr>
          <p:cNvPr id="404" name="Google Shape;404;p51"/>
          <p:cNvSpPr txBox="1"/>
          <p:nvPr/>
        </p:nvSpPr>
        <p:spPr>
          <a:xfrm>
            <a:off x="282600" y="816275"/>
            <a:ext cx="19080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Lato"/>
                <a:ea typeface="Lato"/>
                <a:cs typeface="Lato"/>
                <a:sym typeface="Lato"/>
              </a:rPr>
              <a:t>成功登錄後會顯示用戶名</a:t>
            </a:r>
            <a:endParaRPr b="1" sz="1600">
              <a:solidFill>
                <a:schemeClr val="dk2"/>
              </a:solidFill>
              <a:latin typeface="Lato"/>
              <a:ea typeface="Lato"/>
              <a:cs typeface="Lato"/>
              <a:sym typeface="Lato"/>
            </a:endParaRPr>
          </a:p>
        </p:txBody>
      </p:sp>
      <p:cxnSp>
        <p:nvCxnSpPr>
          <p:cNvPr id="405" name="Google Shape;405;p51"/>
          <p:cNvCxnSpPr>
            <a:stCxn id="404" idx="3"/>
            <a:endCxn id="406" idx="1"/>
          </p:cNvCxnSpPr>
          <p:nvPr/>
        </p:nvCxnSpPr>
        <p:spPr>
          <a:xfrm flipH="1" rot="10800000">
            <a:off x="2190600" y="763775"/>
            <a:ext cx="842700" cy="338400"/>
          </a:xfrm>
          <a:prstGeom prst="straightConnector1">
            <a:avLst/>
          </a:prstGeom>
          <a:noFill/>
          <a:ln cap="flat" cmpd="sng" w="28575">
            <a:solidFill>
              <a:schemeClr val="dk1"/>
            </a:solidFill>
            <a:prstDash val="solid"/>
            <a:round/>
            <a:headEnd len="med" w="med" type="none"/>
            <a:tailEnd len="med" w="med" type="none"/>
          </a:ln>
        </p:spPr>
      </p:cxnSp>
      <p:sp>
        <p:nvSpPr>
          <p:cNvPr id="406" name="Google Shape;406;p51"/>
          <p:cNvSpPr/>
          <p:nvPr/>
        </p:nvSpPr>
        <p:spPr>
          <a:xfrm>
            <a:off x="3033225" y="501375"/>
            <a:ext cx="1784700" cy="525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idx="4294967295" type="title"/>
          </p:nvPr>
        </p:nvSpPr>
        <p:spPr>
          <a:xfrm>
            <a:off x="419100" y="369250"/>
            <a:ext cx="26796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solidFill>
                  <a:schemeClr val="dk1"/>
                </a:solidFill>
              </a:rPr>
              <a:t>請注意</a:t>
            </a:r>
            <a:r>
              <a:rPr lang="en" sz="3600">
                <a:solidFill>
                  <a:schemeClr val="dk1"/>
                </a:solidFill>
              </a:rPr>
              <a:t>:</a:t>
            </a:r>
            <a:endParaRPr sz="2400"/>
          </a:p>
        </p:txBody>
      </p:sp>
      <p:sp>
        <p:nvSpPr>
          <p:cNvPr id="92" name="Google Shape;92;p16"/>
          <p:cNvSpPr txBox="1"/>
          <p:nvPr/>
        </p:nvSpPr>
        <p:spPr>
          <a:xfrm>
            <a:off x="419100" y="2181600"/>
            <a:ext cx="67692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瀏覽網站時不要重新整理（按F5）</a:t>
            </a:r>
            <a:endParaRPr sz="1800">
              <a:solidFill>
                <a:schemeClr val="dk2"/>
              </a:solidFill>
              <a:latin typeface="Lato"/>
              <a:ea typeface="Lato"/>
              <a:cs typeface="Lato"/>
              <a:sym typeface="Lato"/>
            </a:endParaRPr>
          </a:p>
          <a:p>
            <a:pPr indent="-342900" lvl="0" marL="457200" rtl="0" algn="l">
              <a:lnSpc>
                <a:spcPct val="115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如發現按鈕沒有反應，請重按並耐心等候或</a:t>
            </a:r>
            <a:r>
              <a:rPr lang="en" sz="1800">
                <a:solidFill>
                  <a:schemeClr val="dk2"/>
                </a:solidFill>
                <a:latin typeface="Lato"/>
                <a:ea typeface="Lato"/>
                <a:cs typeface="Lato"/>
                <a:sym typeface="Lato"/>
              </a:rPr>
              <a:t>按F5後重新操作</a:t>
            </a:r>
            <a:endParaRPr sz="1800">
              <a:solidFill>
                <a:schemeClr val="dk2"/>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2"/>
          <p:cNvSpPr txBox="1"/>
          <p:nvPr>
            <p:ph idx="4294967295" type="title"/>
          </p:nvPr>
        </p:nvSpPr>
        <p:spPr>
          <a:xfrm>
            <a:off x="0" y="0"/>
            <a:ext cx="47172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solidFill>
                  <a:schemeClr val="dk1"/>
                </a:solidFill>
              </a:rPr>
              <a:t>網站說明．</a:t>
            </a:r>
            <a:r>
              <a:rPr lang="en" sz="2600">
                <a:solidFill>
                  <a:schemeClr val="dk1"/>
                </a:solidFill>
              </a:rPr>
              <a:t>訂單詳情</a:t>
            </a:r>
            <a:endParaRPr sz="2600">
              <a:solidFill>
                <a:schemeClr val="dk1"/>
              </a:solidFill>
            </a:endParaRPr>
          </a:p>
        </p:txBody>
      </p:sp>
      <p:pic>
        <p:nvPicPr>
          <p:cNvPr id="412" name="Google Shape;412;p52"/>
          <p:cNvPicPr preferRelativeResize="0"/>
          <p:nvPr/>
        </p:nvPicPr>
        <p:blipFill>
          <a:blip r:embed="rId3">
            <a:alphaModFix/>
          </a:blip>
          <a:stretch>
            <a:fillRect/>
          </a:stretch>
        </p:blipFill>
        <p:spPr>
          <a:xfrm>
            <a:off x="2294849" y="538375"/>
            <a:ext cx="6849152" cy="4605125"/>
          </a:xfrm>
          <a:prstGeom prst="rect">
            <a:avLst/>
          </a:prstGeom>
          <a:noFill/>
          <a:ln>
            <a:noFill/>
          </a:ln>
        </p:spPr>
      </p:pic>
      <p:sp>
        <p:nvSpPr>
          <p:cNvPr id="413" name="Google Shape;413;p52"/>
          <p:cNvSpPr txBox="1"/>
          <p:nvPr/>
        </p:nvSpPr>
        <p:spPr>
          <a:xfrm>
            <a:off x="596625" y="2555050"/>
            <a:ext cx="15939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Lato"/>
                <a:ea typeface="Lato"/>
                <a:cs typeface="Lato"/>
                <a:sym typeface="Lato"/>
              </a:rPr>
              <a:t>用戶</a:t>
            </a:r>
            <a:r>
              <a:rPr b="1" lang="en" sz="1600">
                <a:solidFill>
                  <a:schemeClr val="dk2"/>
                </a:solidFill>
                <a:latin typeface="Lato"/>
                <a:ea typeface="Lato"/>
                <a:cs typeface="Lato"/>
                <a:sym typeface="Lato"/>
              </a:rPr>
              <a:t>訂單詳情</a:t>
            </a:r>
            <a:endParaRPr b="1" sz="1600">
              <a:solidFill>
                <a:schemeClr val="dk2"/>
              </a:solidFill>
              <a:latin typeface="Lato"/>
              <a:ea typeface="Lato"/>
              <a:cs typeface="Lato"/>
              <a:sym typeface="Lato"/>
            </a:endParaRPr>
          </a:p>
        </p:txBody>
      </p:sp>
      <p:sp>
        <p:nvSpPr>
          <p:cNvPr id="414" name="Google Shape;414;p52"/>
          <p:cNvSpPr/>
          <p:nvPr/>
        </p:nvSpPr>
        <p:spPr>
          <a:xfrm>
            <a:off x="2794700" y="1177125"/>
            <a:ext cx="5882400" cy="32505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415" name="Google Shape;415;p52"/>
          <p:cNvCxnSpPr>
            <a:stCxn id="413" idx="3"/>
            <a:endCxn id="414" idx="1"/>
          </p:cNvCxnSpPr>
          <p:nvPr/>
        </p:nvCxnSpPr>
        <p:spPr>
          <a:xfrm flipH="1" rot="10800000">
            <a:off x="2190525" y="2802250"/>
            <a:ext cx="604200" cy="387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3"/>
          <p:cNvSpPr txBox="1"/>
          <p:nvPr>
            <p:ph idx="4294967295" type="title"/>
          </p:nvPr>
        </p:nvSpPr>
        <p:spPr>
          <a:xfrm>
            <a:off x="0" y="0"/>
            <a:ext cx="47172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solidFill>
                  <a:schemeClr val="dk1"/>
                </a:solidFill>
              </a:rPr>
              <a:t>網站說明．訂單詳情</a:t>
            </a:r>
            <a:r>
              <a:rPr lang="en" sz="2600">
                <a:solidFill>
                  <a:schemeClr val="dk1"/>
                </a:solidFill>
              </a:rPr>
              <a:t>．程式</a:t>
            </a:r>
            <a:endParaRPr sz="2600">
              <a:solidFill>
                <a:schemeClr val="dk1"/>
              </a:solidFill>
            </a:endParaRPr>
          </a:p>
        </p:txBody>
      </p:sp>
      <p:sp>
        <p:nvSpPr>
          <p:cNvPr id="421" name="Google Shape;421;p53"/>
          <p:cNvSpPr txBox="1"/>
          <p:nvPr/>
        </p:nvSpPr>
        <p:spPr>
          <a:xfrm>
            <a:off x="4912775" y="0"/>
            <a:ext cx="16788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rPr>
              <a:t>JSON Database</a:t>
            </a:r>
            <a:endParaRPr b="1">
              <a:solidFill>
                <a:schemeClr val="lt1"/>
              </a:solidFill>
            </a:endParaRPr>
          </a:p>
        </p:txBody>
      </p:sp>
      <p:pic>
        <p:nvPicPr>
          <p:cNvPr id="422" name="Google Shape;422;p53"/>
          <p:cNvPicPr preferRelativeResize="0"/>
          <p:nvPr/>
        </p:nvPicPr>
        <p:blipFill rotWithShape="1">
          <a:blip r:embed="rId3">
            <a:alphaModFix/>
          </a:blip>
          <a:srcRect b="17457" l="8430" r="8430" t="12992"/>
          <a:stretch/>
        </p:blipFill>
        <p:spPr>
          <a:xfrm>
            <a:off x="0" y="511350"/>
            <a:ext cx="3921848" cy="2205775"/>
          </a:xfrm>
          <a:prstGeom prst="rect">
            <a:avLst/>
          </a:prstGeom>
          <a:noFill/>
          <a:ln>
            <a:noFill/>
          </a:ln>
        </p:spPr>
      </p:pic>
      <p:pic>
        <p:nvPicPr>
          <p:cNvPr id="423" name="Google Shape;423;p53"/>
          <p:cNvPicPr preferRelativeResize="0"/>
          <p:nvPr/>
        </p:nvPicPr>
        <p:blipFill>
          <a:blip r:embed="rId4">
            <a:alphaModFix/>
          </a:blip>
          <a:stretch>
            <a:fillRect/>
          </a:stretch>
        </p:blipFill>
        <p:spPr>
          <a:xfrm>
            <a:off x="2480675" y="1200500"/>
            <a:ext cx="5933327" cy="3943001"/>
          </a:xfrm>
          <a:prstGeom prst="rect">
            <a:avLst/>
          </a:prstGeom>
          <a:noFill/>
          <a:ln cap="flat" cmpd="sng" w="19050">
            <a:solidFill>
              <a:schemeClr val="dk1"/>
            </a:solidFill>
            <a:prstDash val="solid"/>
            <a:round/>
            <a:headEnd len="sm" w="sm" type="none"/>
            <a:tailEnd len="sm" w="sm" type="none"/>
          </a:ln>
        </p:spPr>
      </p:pic>
      <p:pic>
        <p:nvPicPr>
          <p:cNvPr id="424" name="Google Shape;424;p53"/>
          <p:cNvPicPr preferRelativeResize="0"/>
          <p:nvPr/>
        </p:nvPicPr>
        <p:blipFill>
          <a:blip r:embed="rId5">
            <a:alphaModFix/>
          </a:blip>
          <a:stretch>
            <a:fillRect/>
          </a:stretch>
        </p:blipFill>
        <p:spPr>
          <a:xfrm>
            <a:off x="6591575" y="0"/>
            <a:ext cx="2552426" cy="3722284"/>
          </a:xfrm>
          <a:prstGeom prst="rect">
            <a:avLst/>
          </a:prstGeom>
          <a:noFill/>
          <a:ln cap="flat" cmpd="sng" w="19050">
            <a:solidFill>
              <a:schemeClr val="dk1"/>
            </a:solidFill>
            <a:prstDash val="solid"/>
            <a:round/>
            <a:headEnd len="sm" w="sm" type="none"/>
            <a:tailEnd len="sm" w="sm" type="none"/>
          </a:ln>
        </p:spPr>
      </p:pic>
      <p:sp>
        <p:nvSpPr>
          <p:cNvPr id="425" name="Google Shape;425;p53"/>
          <p:cNvSpPr txBox="1"/>
          <p:nvPr/>
        </p:nvSpPr>
        <p:spPr>
          <a:xfrm>
            <a:off x="76200" y="3065225"/>
            <a:ext cx="2499600" cy="7389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Lato"/>
                <a:ea typeface="Lato"/>
                <a:cs typeface="Lato"/>
                <a:sym typeface="Lato"/>
              </a:rPr>
              <a:t>使用非同步函式經API從伺服器獲取</a:t>
            </a:r>
            <a:r>
              <a:rPr b="1" lang="en" sz="1800">
                <a:solidFill>
                  <a:schemeClr val="dk2"/>
                </a:solidFill>
                <a:latin typeface="Lato"/>
                <a:ea typeface="Lato"/>
                <a:cs typeface="Lato"/>
                <a:sym typeface="Lato"/>
              </a:rPr>
              <a:t>訂單</a:t>
            </a:r>
            <a:r>
              <a:rPr b="1" lang="en" sz="1800">
                <a:solidFill>
                  <a:schemeClr val="dk2"/>
                </a:solidFill>
                <a:latin typeface="Lato"/>
                <a:ea typeface="Lato"/>
                <a:cs typeface="Lato"/>
                <a:sym typeface="Lato"/>
              </a:rPr>
              <a:t>資料</a:t>
            </a:r>
            <a:endParaRPr>
              <a:solidFill>
                <a:schemeClr val="dk2"/>
              </a:solidFill>
            </a:endParaRPr>
          </a:p>
        </p:txBody>
      </p:sp>
      <p:cxnSp>
        <p:nvCxnSpPr>
          <p:cNvPr id="426" name="Google Shape;426;p53"/>
          <p:cNvCxnSpPr/>
          <p:nvPr/>
        </p:nvCxnSpPr>
        <p:spPr>
          <a:xfrm>
            <a:off x="3844950" y="2507950"/>
            <a:ext cx="22284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4"/>
          <p:cNvSpPr txBox="1"/>
          <p:nvPr>
            <p:ph idx="4294967295" type="title"/>
          </p:nvPr>
        </p:nvSpPr>
        <p:spPr>
          <a:xfrm>
            <a:off x="2114550" y="2202300"/>
            <a:ext cx="49149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4000">
                <a:solidFill>
                  <a:schemeClr val="dk1"/>
                </a:solidFill>
              </a:rPr>
              <a:t>網站說明．</a:t>
            </a:r>
            <a:r>
              <a:rPr lang="en" sz="4000">
                <a:solidFill>
                  <a:schemeClr val="dk1"/>
                </a:solidFill>
              </a:rPr>
              <a:t>關於我們及聯絡我們</a:t>
            </a:r>
            <a:endParaRPr sz="4000">
              <a:solidFill>
                <a:schemeClr val="dk1"/>
              </a:solidFill>
            </a:endParaRPr>
          </a:p>
        </p:txBody>
      </p:sp>
      <p:pic>
        <p:nvPicPr>
          <p:cNvPr id="432" name="Google Shape;432;p54"/>
          <p:cNvPicPr preferRelativeResize="0"/>
          <p:nvPr/>
        </p:nvPicPr>
        <p:blipFill>
          <a:blip r:embed="rId3">
            <a:alphaModFix amt="10000"/>
          </a:blip>
          <a:stretch>
            <a:fillRect/>
          </a:stretch>
        </p:blipFill>
        <p:spPr>
          <a:xfrm>
            <a:off x="5957975" y="0"/>
            <a:ext cx="3186025" cy="27125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55"/>
          <p:cNvPicPr preferRelativeResize="0"/>
          <p:nvPr/>
        </p:nvPicPr>
        <p:blipFill>
          <a:blip r:embed="rId3">
            <a:alphaModFix/>
          </a:blip>
          <a:stretch>
            <a:fillRect/>
          </a:stretch>
        </p:blipFill>
        <p:spPr>
          <a:xfrm>
            <a:off x="101319" y="0"/>
            <a:ext cx="8941362" cy="5143501"/>
          </a:xfrm>
          <a:prstGeom prst="rect">
            <a:avLst/>
          </a:prstGeom>
          <a:noFill/>
          <a:ln>
            <a:noFill/>
          </a:ln>
        </p:spPr>
      </p:pic>
      <p:sp>
        <p:nvSpPr>
          <p:cNvPr id="438" name="Google Shape;438;p55"/>
          <p:cNvSpPr txBox="1"/>
          <p:nvPr>
            <p:ph idx="4294967295" type="title"/>
          </p:nvPr>
        </p:nvSpPr>
        <p:spPr>
          <a:xfrm>
            <a:off x="535775" y="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網站地圖．</a:t>
            </a:r>
            <a:r>
              <a:rPr lang="en" sz="3600">
                <a:solidFill>
                  <a:schemeClr val="dk1"/>
                </a:solidFill>
              </a:rPr>
              <a:t>關於我們</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6"/>
          <p:cNvSpPr txBox="1"/>
          <p:nvPr>
            <p:ph idx="4294967295" type="title"/>
          </p:nvPr>
        </p:nvSpPr>
        <p:spPr>
          <a:xfrm>
            <a:off x="0" y="0"/>
            <a:ext cx="47172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solidFill>
                  <a:schemeClr val="dk1"/>
                </a:solidFill>
              </a:rPr>
              <a:t>網站說明．</a:t>
            </a:r>
            <a:r>
              <a:rPr lang="en" sz="2600">
                <a:solidFill>
                  <a:schemeClr val="dk1"/>
                </a:solidFill>
              </a:rPr>
              <a:t>關於</a:t>
            </a:r>
            <a:endParaRPr sz="1400"/>
          </a:p>
        </p:txBody>
      </p:sp>
      <p:pic>
        <p:nvPicPr>
          <p:cNvPr id="444" name="Google Shape;444;p56"/>
          <p:cNvPicPr preferRelativeResize="0"/>
          <p:nvPr/>
        </p:nvPicPr>
        <p:blipFill>
          <a:blip r:embed="rId3">
            <a:alphaModFix/>
          </a:blip>
          <a:stretch>
            <a:fillRect/>
          </a:stretch>
        </p:blipFill>
        <p:spPr>
          <a:xfrm>
            <a:off x="4787875" y="0"/>
            <a:ext cx="3807385" cy="5143501"/>
          </a:xfrm>
          <a:prstGeom prst="rect">
            <a:avLst/>
          </a:prstGeom>
          <a:noFill/>
          <a:ln>
            <a:noFill/>
          </a:ln>
        </p:spPr>
      </p:pic>
      <p:sp>
        <p:nvSpPr>
          <p:cNvPr id="445" name="Google Shape;445;p56"/>
          <p:cNvSpPr txBox="1"/>
          <p:nvPr/>
        </p:nvSpPr>
        <p:spPr>
          <a:xfrm>
            <a:off x="3222025" y="3423300"/>
            <a:ext cx="1210800" cy="4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ato"/>
                <a:ea typeface="Lato"/>
                <a:cs typeface="Lato"/>
                <a:sym typeface="Lato"/>
              </a:rPr>
              <a:t>書店理念</a:t>
            </a:r>
            <a:endParaRPr sz="1800">
              <a:solidFill>
                <a:schemeClr val="dk2"/>
              </a:solidFill>
              <a:latin typeface="Lato"/>
              <a:ea typeface="Lato"/>
              <a:cs typeface="Lato"/>
              <a:sym typeface="Lato"/>
            </a:endParaRPr>
          </a:p>
        </p:txBody>
      </p:sp>
      <p:sp>
        <p:nvSpPr>
          <p:cNvPr id="446" name="Google Shape;446;p56"/>
          <p:cNvSpPr txBox="1"/>
          <p:nvPr/>
        </p:nvSpPr>
        <p:spPr>
          <a:xfrm>
            <a:off x="2151950" y="1767750"/>
            <a:ext cx="20334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ato"/>
                <a:ea typeface="Lato"/>
                <a:cs typeface="Lato"/>
                <a:sym typeface="Lato"/>
              </a:rPr>
              <a:t>公司歷史及成就</a:t>
            </a:r>
            <a:endParaRPr sz="1800">
              <a:solidFill>
                <a:schemeClr val="dk2"/>
              </a:solidFill>
              <a:latin typeface="Lato"/>
              <a:ea typeface="Lato"/>
              <a:cs typeface="Lato"/>
              <a:sym typeface="Lato"/>
            </a:endParaRPr>
          </a:p>
        </p:txBody>
      </p:sp>
      <p:cxnSp>
        <p:nvCxnSpPr>
          <p:cNvPr id="447" name="Google Shape;447;p56"/>
          <p:cNvCxnSpPr>
            <a:stCxn id="446" idx="3"/>
          </p:cNvCxnSpPr>
          <p:nvPr/>
        </p:nvCxnSpPr>
        <p:spPr>
          <a:xfrm>
            <a:off x="4185350" y="2053650"/>
            <a:ext cx="1000500" cy="239400"/>
          </a:xfrm>
          <a:prstGeom prst="straightConnector1">
            <a:avLst/>
          </a:prstGeom>
          <a:noFill/>
          <a:ln cap="flat" cmpd="sng" w="28575">
            <a:solidFill>
              <a:schemeClr val="dk1"/>
            </a:solidFill>
            <a:prstDash val="solid"/>
            <a:round/>
            <a:headEnd len="med" w="med" type="none"/>
            <a:tailEnd len="med" w="med" type="none"/>
          </a:ln>
        </p:spPr>
      </p:cxnSp>
      <p:cxnSp>
        <p:nvCxnSpPr>
          <p:cNvPr id="448" name="Google Shape;448;p56"/>
          <p:cNvCxnSpPr>
            <a:stCxn id="445" idx="3"/>
          </p:cNvCxnSpPr>
          <p:nvPr/>
        </p:nvCxnSpPr>
        <p:spPr>
          <a:xfrm>
            <a:off x="4432825" y="3667650"/>
            <a:ext cx="811800" cy="1776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57"/>
          <p:cNvPicPr preferRelativeResize="0"/>
          <p:nvPr/>
        </p:nvPicPr>
        <p:blipFill>
          <a:blip r:embed="rId3">
            <a:alphaModFix/>
          </a:blip>
          <a:stretch>
            <a:fillRect/>
          </a:stretch>
        </p:blipFill>
        <p:spPr>
          <a:xfrm>
            <a:off x="37776" y="33544"/>
            <a:ext cx="9068449" cy="5076412"/>
          </a:xfrm>
          <a:prstGeom prst="rect">
            <a:avLst/>
          </a:prstGeom>
          <a:noFill/>
          <a:ln>
            <a:noFill/>
          </a:ln>
        </p:spPr>
      </p:pic>
      <p:sp>
        <p:nvSpPr>
          <p:cNvPr id="454" name="Google Shape;454;p57"/>
          <p:cNvSpPr txBox="1"/>
          <p:nvPr>
            <p:ph idx="4294967295" type="title"/>
          </p:nvPr>
        </p:nvSpPr>
        <p:spPr>
          <a:xfrm>
            <a:off x="535775" y="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網站地圖．</a:t>
            </a:r>
            <a:r>
              <a:rPr lang="en" sz="3600">
                <a:solidFill>
                  <a:schemeClr val="dk1"/>
                </a:solidFill>
              </a:rPr>
              <a:t>聯絡我們</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58"/>
          <p:cNvPicPr preferRelativeResize="0"/>
          <p:nvPr/>
        </p:nvPicPr>
        <p:blipFill>
          <a:blip r:embed="rId3">
            <a:alphaModFix/>
          </a:blip>
          <a:stretch>
            <a:fillRect/>
          </a:stretch>
        </p:blipFill>
        <p:spPr>
          <a:xfrm>
            <a:off x="4600746" y="0"/>
            <a:ext cx="4543254" cy="5143501"/>
          </a:xfrm>
          <a:prstGeom prst="rect">
            <a:avLst/>
          </a:prstGeom>
          <a:noFill/>
          <a:ln>
            <a:noFill/>
          </a:ln>
        </p:spPr>
      </p:pic>
      <p:sp>
        <p:nvSpPr>
          <p:cNvPr id="460" name="Google Shape;460;p58"/>
          <p:cNvSpPr txBox="1"/>
          <p:nvPr>
            <p:ph idx="4294967295" type="title"/>
          </p:nvPr>
        </p:nvSpPr>
        <p:spPr>
          <a:xfrm>
            <a:off x="0" y="0"/>
            <a:ext cx="47172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solidFill>
                  <a:schemeClr val="dk1"/>
                </a:solidFill>
              </a:rPr>
              <a:t>網站說明．聯絡我們</a:t>
            </a:r>
            <a:endParaRPr sz="1400"/>
          </a:p>
        </p:txBody>
      </p:sp>
      <p:sp>
        <p:nvSpPr>
          <p:cNvPr id="461" name="Google Shape;461;p58"/>
          <p:cNvSpPr txBox="1"/>
          <p:nvPr/>
        </p:nvSpPr>
        <p:spPr>
          <a:xfrm>
            <a:off x="2212250" y="1628425"/>
            <a:ext cx="1082700" cy="4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Lato"/>
                <a:ea typeface="Lato"/>
                <a:cs typeface="Lato"/>
                <a:sym typeface="Lato"/>
              </a:rPr>
              <a:t>填寫</a:t>
            </a:r>
            <a:r>
              <a:rPr lang="en" sz="1600">
                <a:solidFill>
                  <a:schemeClr val="dk2"/>
                </a:solidFill>
                <a:latin typeface="Lato"/>
                <a:ea typeface="Lato"/>
                <a:cs typeface="Lato"/>
                <a:sym typeface="Lato"/>
              </a:rPr>
              <a:t>內容</a:t>
            </a:r>
            <a:endParaRPr sz="1600">
              <a:solidFill>
                <a:schemeClr val="dk2"/>
              </a:solidFill>
              <a:latin typeface="Lato"/>
              <a:ea typeface="Lato"/>
              <a:cs typeface="Lato"/>
              <a:sym typeface="Lato"/>
            </a:endParaRPr>
          </a:p>
        </p:txBody>
      </p:sp>
      <p:sp>
        <p:nvSpPr>
          <p:cNvPr id="462" name="Google Shape;462;p58"/>
          <p:cNvSpPr txBox="1"/>
          <p:nvPr/>
        </p:nvSpPr>
        <p:spPr>
          <a:xfrm>
            <a:off x="1817750" y="815725"/>
            <a:ext cx="1641600" cy="4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Lato"/>
                <a:ea typeface="Lato"/>
                <a:cs typeface="Lato"/>
                <a:sym typeface="Lato"/>
              </a:rPr>
              <a:t>輸入用戶姓名</a:t>
            </a:r>
            <a:r>
              <a:rPr lang="en" sz="1600">
                <a:solidFill>
                  <a:schemeClr val="dk2"/>
                </a:solidFill>
                <a:latin typeface="Lato"/>
                <a:ea typeface="Lato"/>
                <a:cs typeface="Lato"/>
                <a:sym typeface="Lato"/>
              </a:rPr>
              <a:t>及</a:t>
            </a:r>
            <a:r>
              <a:rPr lang="en" sz="1600">
                <a:solidFill>
                  <a:schemeClr val="dk2"/>
                </a:solidFill>
                <a:latin typeface="Lato"/>
                <a:ea typeface="Lato"/>
                <a:cs typeface="Lato"/>
                <a:sym typeface="Lato"/>
              </a:rPr>
              <a:t>電郵</a:t>
            </a:r>
            <a:endParaRPr sz="1600">
              <a:solidFill>
                <a:schemeClr val="dk2"/>
              </a:solidFill>
              <a:latin typeface="Lato"/>
              <a:ea typeface="Lato"/>
              <a:cs typeface="Lato"/>
              <a:sym typeface="Lato"/>
            </a:endParaRPr>
          </a:p>
        </p:txBody>
      </p:sp>
      <p:sp>
        <p:nvSpPr>
          <p:cNvPr id="463" name="Google Shape;463;p58"/>
          <p:cNvSpPr txBox="1"/>
          <p:nvPr/>
        </p:nvSpPr>
        <p:spPr>
          <a:xfrm>
            <a:off x="1817750" y="2207125"/>
            <a:ext cx="1510500" cy="4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Lato"/>
                <a:ea typeface="Lato"/>
                <a:cs typeface="Lato"/>
                <a:sym typeface="Lato"/>
              </a:rPr>
              <a:t>確認送出按鈕</a:t>
            </a:r>
            <a:endParaRPr sz="1600">
              <a:solidFill>
                <a:schemeClr val="dk2"/>
              </a:solidFill>
              <a:latin typeface="Lato"/>
              <a:ea typeface="Lato"/>
              <a:cs typeface="Lato"/>
              <a:sym typeface="Lato"/>
            </a:endParaRPr>
          </a:p>
        </p:txBody>
      </p:sp>
      <p:sp>
        <p:nvSpPr>
          <p:cNvPr id="464" name="Google Shape;464;p58"/>
          <p:cNvSpPr txBox="1"/>
          <p:nvPr/>
        </p:nvSpPr>
        <p:spPr>
          <a:xfrm>
            <a:off x="6854303" y="1733250"/>
            <a:ext cx="1786200" cy="4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ato"/>
                <a:ea typeface="Lato"/>
                <a:cs typeface="Lato"/>
                <a:sym typeface="Lato"/>
              </a:rPr>
              <a:t>書店聯絡方法</a:t>
            </a:r>
            <a:endParaRPr sz="1800">
              <a:solidFill>
                <a:schemeClr val="dk2"/>
              </a:solidFill>
              <a:latin typeface="Lato"/>
              <a:ea typeface="Lato"/>
              <a:cs typeface="Lato"/>
              <a:sym typeface="Lato"/>
            </a:endParaRPr>
          </a:p>
        </p:txBody>
      </p:sp>
      <p:cxnSp>
        <p:nvCxnSpPr>
          <p:cNvPr id="465" name="Google Shape;465;p58"/>
          <p:cNvCxnSpPr>
            <a:stCxn id="462" idx="3"/>
          </p:cNvCxnSpPr>
          <p:nvPr/>
        </p:nvCxnSpPr>
        <p:spPr>
          <a:xfrm flipH="1" rot="10800000">
            <a:off x="3459350" y="1045075"/>
            <a:ext cx="1592100" cy="15000"/>
          </a:xfrm>
          <a:prstGeom prst="straightConnector1">
            <a:avLst/>
          </a:prstGeom>
          <a:noFill/>
          <a:ln cap="flat" cmpd="sng" w="28575">
            <a:solidFill>
              <a:schemeClr val="dk1"/>
            </a:solidFill>
            <a:prstDash val="solid"/>
            <a:round/>
            <a:headEnd len="med" w="med" type="none"/>
            <a:tailEnd len="med" w="med" type="none"/>
          </a:ln>
        </p:spPr>
      </p:cxnSp>
      <p:cxnSp>
        <p:nvCxnSpPr>
          <p:cNvPr id="466" name="Google Shape;466;p58"/>
          <p:cNvCxnSpPr>
            <a:stCxn id="462" idx="3"/>
          </p:cNvCxnSpPr>
          <p:nvPr/>
        </p:nvCxnSpPr>
        <p:spPr>
          <a:xfrm>
            <a:off x="3459350" y="1060075"/>
            <a:ext cx="1610700" cy="234600"/>
          </a:xfrm>
          <a:prstGeom prst="straightConnector1">
            <a:avLst/>
          </a:prstGeom>
          <a:noFill/>
          <a:ln cap="flat" cmpd="sng" w="28575">
            <a:solidFill>
              <a:schemeClr val="dk1"/>
            </a:solidFill>
            <a:prstDash val="solid"/>
            <a:round/>
            <a:headEnd len="med" w="med" type="none"/>
            <a:tailEnd len="med" w="med" type="none"/>
          </a:ln>
        </p:spPr>
      </p:cxnSp>
      <p:cxnSp>
        <p:nvCxnSpPr>
          <p:cNvPr id="467" name="Google Shape;467;p58"/>
          <p:cNvCxnSpPr>
            <a:stCxn id="461" idx="3"/>
          </p:cNvCxnSpPr>
          <p:nvPr/>
        </p:nvCxnSpPr>
        <p:spPr>
          <a:xfrm flipH="1" rot="10800000">
            <a:off x="3294950" y="1638775"/>
            <a:ext cx="1815900" cy="234000"/>
          </a:xfrm>
          <a:prstGeom prst="straightConnector1">
            <a:avLst/>
          </a:prstGeom>
          <a:noFill/>
          <a:ln cap="flat" cmpd="sng" w="28575">
            <a:solidFill>
              <a:schemeClr val="dk1"/>
            </a:solidFill>
            <a:prstDash val="solid"/>
            <a:round/>
            <a:headEnd len="med" w="med" type="none"/>
            <a:tailEnd len="med" w="med" type="none"/>
          </a:ln>
        </p:spPr>
      </p:cxnSp>
      <p:cxnSp>
        <p:nvCxnSpPr>
          <p:cNvPr id="468" name="Google Shape;468;p58"/>
          <p:cNvCxnSpPr>
            <a:stCxn id="463" idx="3"/>
          </p:cNvCxnSpPr>
          <p:nvPr/>
        </p:nvCxnSpPr>
        <p:spPr>
          <a:xfrm flipH="1" rot="10800000">
            <a:off x="3328250" y="2079175"/>
            <a:ext cx="1721100" cy="372300"/>
          </a:xfrm>
          <a:prstGeom prst="straightConnector1">
            <a:avLst/>
          </a:prstGeom>
          <a:noFill/>
          <a:ln cap="flat" cmpd="sng" w="28575">
            <a:solidFill>
              <a:schemeClr val="dk1"/>
            </a:solidFill>
            <a:prstDash val="solid"/>
            <a:round/>
            <a:headEnd len="med" w="med" type="none"/>
            <a:tailEnd len="med" w="med" type="none"/>
          </a:ln>
        </p:spPr>
      </p:cxnSp>
      <p:sp>
        <p:nvSpPr>
          <p:cNvPr id="469" name="Google Shape;469;p58"/>
          <p:cNvSpPr txBox="1"/>
          <p:nvPr/>
        </p:nvSpPr>
        <p:spPr>
          <a:xfrm>
            <a:off x="2311125" y="3486125"/>
            <a:ext cx="1082700" cy="4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Lato"/>
                <a:ea typeface="Lato"/>
                <a:cs typeface="Lato"/>
                <a:sym typeface="Lato"/>
              </a:rPr>
              <a:t>聯絡方法</a:t>
            </a:r>
            <a:endParaRPr sz="1600">
              <a:solidFill>
                <a:schemeClr val="dk2"/>
              </a:solidFill>
              <a:latin typeface="Lato"/>
              <a:ea typeface="Lato"/>
              <a:cs typeface="Lato"/>
              <a:sym typeface="Lato"/>
            </a:endParaRPr>
          </a:p>
        </p:txBody>
      </p:sp>
      <p:cxnSp>
        <p:nvCxnSpPr>
          <p:cNvPr id="470" name="Google Shape;470;p58"/>
          <p:cNvCxnSpPr>
            <a:stCxn id="469" idx="3"/>
          </p:cNvCxnSpPr>
          <p:nvPr/>
        </p:nvCxnSpPr>
        <p:spPr>
          <a:xfrm flipH="1" rot="10800000">
            <a:off x="3393825" y="2570975"/>
            <a:ext cx="3513600" cy="11595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9"/>
          <p:cNvSpPr txBox="1"/>
          <p:nvPr>
            <p:ph idx="4294967295" type="title"/>
          </p:nvPr>
        </p:nvSpPr>
        <p:spPr>
          <a:xfrm>
            <a:off x="927600" y="1464150"/>
            <a:ext cx="7288800" cy="3356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Lato"/>
              <a:buChar char="●"/>
            </a:pPr>
            <a:r>
              <a:rPr lang="en" sz="1200">
                <a:latin typeface="Arial"/>
                <a:ea typeface="Arial"/>
                <a:cs typeface="Arial"/>
                <a:sym typeface="Arial"/>
              </a:rPr>
              <a:t>響應式設計</a:t>
            </a:r>
            <a:r>
              <a:rPr b="0" lang="en" sz="1200">
                <a:latin typeface="Arial"/>
                <a:ea typeface="Arial"/>
                <a:cs typeface="Arial"/>
                <a:sym typeface="Arial"/>
              </a:rPr>
              <a:t>：確保網站在各種設備上都能正確顯示並提供良好的用戶體驗是一個挑戰。需要設計和開發適應不同屏幕尺寸的響應式網站。</a:t>
            </a:r>
            <a:br>
              <a:rPr b="0" lang="en" sz="1200">
                <a:latin typeface="Arial"/>
                <a:ea typeface="Arial"/>
                <a:cs typeface="Arial"/>
                <a:sym typeface="Arial"/>
              </a:rPr>
            </a:br>
            <a:endParaRPr b="0" sz="1200">
              <a:latin typeface="Arial"/>
              <a:ea typeface="Arial"/>
              <a:cs typeface="Arial"/>
              <a:sym typeface="Arial"/>
            </a:endParaRPr>
          </a:p>
          <a:p>
            <a:pPr indent="-342900" lvl="0" marL="457200" rtl="0" algn="l">
              <a:spcBef>
                <a:spcPts val="0"/>
              </a:spcBef>
              <a:spcAft>
                <a:spcPts val="0"/>
              </a:spcAft>
              <a:buSzPts val="1800"/>
              <a:buFont typeface="Lato"/>
              <a:buChar char="●"/>
            </a:pPr>
            <a:r>
              <a:rPr lang="en" sz="1200">
                <a:latin typeface="Arial"/>
                <a:ea typeface="Arial"/>
                <a:cs typeface="Arial"/>
                <a:sym typeface="Arial"/>
              </a:rPr>
              <a:t>性能優化</a:t>
            </a:r>
            <a:r>
              <a:rPr b="0" lang="en" sz="1200">
                <a:latin typeface="Arial"/>
                <a:ea typeface="Arial"/>
                <a:cs typeface="Arial"/>
                <a:sym typeface="Arial"/>
              </a:rPr>
              <a:t>：為了提供快速的網頁加載速度，需要注意優化圖片、減少HTTP請求、以確保用戶體驗。</a:t>
            </a:r>
            <a:br>
              <a:rPr b="0" lang="en" sz="1200">
                <a:latin typeface="Arial"/>
                <a:ea typeface="Arial"/>
                <a:cs typeface="Arial"/>
                <a:sym typeface="Arial"/>
              </a:rPr>
            </a:br>
            <a:endParaRPr b="0" sz="1200">
              <a:latin typeface="Arial"/>
              <a:ea typeface="Arial"/>
              <a:cs typeface="Arial"/>
              <a:sym typeface="Arial"/>
            </a:endParaRPr>
          </a:p>
          <a:p>
            <a:pPr indent="-342900" lvl="0" marL="457200" rtl="0" algn="l">
              <a:spcBef>
                <a:spcPts val="0"/>
              </a:spcBef>
              <a:spcAft>
                <a:spcPts val="0"/>
              </a:spcAft>
              <a:buSzPts val="1800"/>
              <a:buFont typeface="Lato"/>
              <a:buChar char="●"/>
            </a:pPr>
            <a:r>
              <a:rPr lang="en" sz="1200">
                <a:latin typeface="Arial"/>
                <a:ea typeface="Arial"/>
                <a:cs typeface="Arial"/>
                <a:sym typeface="Arial"/>
              </a:rPr>
              <a:t>用戶體驗</a:t>
            </a:r>
            <a:r>
              <a:rPr b="0" lang="en" sz="1200">
                <a:latin typeface="Arial"/>
                <a:ea typeface="Arial"/>
                <a:cs typeface="Arial"/>
                <a:sym typeface="Arial"/>
              </a:rPr>
              <a:t>：設計直覺性良好的用戶界面和流暢的操作流程是關鍵。需要投入時間和精力來優化用戶體驗，以提高用戶滿意度和留存率。</a:t>
            </a:r>
            <a:br>
              <a:rPr b="0" lang="en" sz="1200">
                <a:latin typeface="Arial"/>
                <a:ea typeface="Arial"/>
                <a:cs typeface="Arial"/>
                <a:sym typeface="Arial"/>
              </a:rPr>
            </a:br>
            <a:endParaRPr b="0" sz="1200">
              <a:latin typeface="Arial"/>
              <a:ea typeface="Arial"/>
              <a:cs typeface="Arial"/>
              <a:sym typeface="Arial"/>
            </a:endParaRPr>
          </a:p>
          <a:p>
            <a:pPr indent="-342900" lvl="0" marL="457200" rtl="0" algn="l">
              <a:spcBef>
                <a:spcPts val="0"/>
              </a:spcBef>
              <a:spcAft>
                <a:spcPts val="0"/>
              </a:spcAft>
              <a:buSzPts val="1800"/>
              <a:buFont typeface="Lato"/>
              <a:buChar char="●"/>
            </a:pPr>
            <a:r>
              <a:rPr lang="en" sz="1200">
                <a:latin typeface="Arial"/>
                <a:ea typeface="Arial"/>
                <a:cs typeface="Arial"/>
                <a:sym typeface="Arial"/>
              </a:rPr>
              <a:t>第三方集成</a:t>
            </a:r>
            <a:r>
              <a:rPr b="0" lang="en" sz="1200">
                <a:latin typeface="Arial"/>
                <a:ea typeface="Arial"/>
                <a:cs typeface="Arial"/>
                <a:sym typeface="Arial"/>
              </a:rPr>
              <a:t>：整合第三方書籍庫系統、用戶資料、等功能可能需要處理不同系統之間的兼容性和數據交換問題。</a:t>
            </a:r>
            <a:endParaRPr b="0" sz="1300">
              <a:latin typeface="Arial"/>
              <a:ea typeface="Arial"/>
              <a:cs typeface="Arial"/>
              <a:sym typeface="Arial"/>
            </a:endParaRPr>
          </a:p>
          <a:p>
            <a:pPr indent="0" lvl="0" marL="457200" rtl="0" algn="l">
              <a:spcBef>
                <a:spcPts val="0"/>
              </a:spcBef>
              <a:spcAft>
                <a:spcPts val="0"/>
              </a:spcAft>
              <a:buNone/>
            </a:pPr>
            <a:r>
              <a:t/>
            </a:r>
            <a:endParaRPr b="0" sz="1200">
              <a:latin typeface="Arial"/>
              <a:ea typeface="Arial"/>
              <a:cs typeface="Arial"/>
              <a:sym typeface="Arial"/>
            </a:endParaRPr>
          </a:p>
        </p:txBody>
      </p:sp>
      <p:sp>
        <p:nvSpPr>
          <p:cNvPr id="476" name="Google Shape;476;p59"/>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2"/>
              </a:buClr>
              <a:buSzPts val="1100"/>
              <a:buFont typeface="Arial"/>
              <a:buNone/>
            </a:pPr>
            <a:r>
              <a:rPr lang="en" sz="3600">
                <a:solidFill>
                  <a:schemeClr val="dk1"/>
                </a:solidFill>
              </a:rPr>
              <a:t>開發時所面對的困難:</a:t>
            </a:r>
            <a:endParaRPr sz="2400"/>
          </a:p>
        </p:txBody>
      </p:sp>
      <p:pic>
        <p:nvPicPr>
          <p:cNvPr id="477" name="Google Shape;477;p59"/>
          <p:cNvPicPr preferRelativeResize="0"/>
          <p:nvPr/>
        </p:nvPicPr>
        <p:blipFill>
          <a:blip r:embed="rId3">
            <a:alphaModFix amt="10000"/>
          </a:blip>
          <a:stretch>
            <a:fillRect/>
          </a:stretch>
        </p:blipFill>
        <p:spPr>
          <a:xfrm>
            <a:off x="5206425" y="0"/>
            <a:ext cx="3937575" cy="33524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0"/>
          <p:cNvSpPr txBox="1"/>
          <p:nvPr>
            <p:ph idx="4294967295" type="title"/>
          </p:nvPr>
        </p:nvSpPr>
        <p:spPr>
          <a:xfrm>
            <a:off x="927600" y="22860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如何克服</a:t>
            </a:r>
            <a:r>
              <a:rPr lang="en" sz="3600">
                <a:solidFill>
                  <a:schemeClr val="dk1"/>
                </a:solidFill>
              </a:rPr>
              <a:t>:</a:t>
            </a:r>
            <a:endParaRPr sz="2400"/>
          </a:p>
        </p:txBody>
      </p:sp>
      <p:sp>
        <p:nvSpPr>
          <p:cNvPr id="483" name="Google Shape;483;p60"/>
          <p:cNvSpPr txBox="1"/>
          <p:nvPr>
            <p:ph idx="4294967295" type="title"/>
          </p:nvPr>
        </p:nvSpPr>
        <p:spPr>
          <a:xfrm>
            <a:off x="927600" y="941650"/>
            <a:ext cx="7288800" cy="4192800"/>
          </a:xfrm>
          <a:prstGeom prst="rect">
            <a:avLst/>
          </a:prstGeom>
        </p:spPr>
        <p:txBody>
          <a:bodyPr anchorCtr="0" anchor="ctr" bIns="91425" lIns="91425" spcFirstLastPara="1" rIns="91425" wrap="square" tIns="91425">
            <a:noAutofit/>
          </a:bodyPr>
          <a:lstStyle/>
          <a:p>
            <a:pPr indent="-336550" lvl="0" marL="457200" rtl="0" algn="l">
              <a:spcBef>
                <a:spcPts val="0"/>
              </a:spcBef>
              <a:spcAft>
                <a:spcPts val="0"/>
              </a:spcAft>
              <a:buSzPts val="1700"/>
              <a:buFont typeface="Lato"/>
              <a:buChar char="●"/>
            </a:pPr>
            <a:r>
              <a:rPr lang="en" sz="1200">
                <a:latin typeface="Arial"/>
                <a:ea typeface="Arial"/>
                <a:cs typeface="Arial"/>
                <a:sym typeface="Arial"/>
              </a:rPr>
              <a:t>響應式設計</a:t>
            </a:r>
            <a:r>
              <a:rPr b="0" lang="en" sz="1200">
                <a:latin typeface="Arial"/>
                <a:ea typeface="Arial"/>
                <a:cs typeface="Arial"/>
                <a:sym typeface="Arial"/>
              </a:rPr>
              <a:t>：</a:t>
            </a:r>
            <a:endParaRPr b="0" sz="1200">
              <a:latin typeface="Arial"/>
              <a:ea typeface="Arial"/>
              <a:cs typeface="Arial"/>
              <a:sym typeface="Arial"/>
            </a:endParaRPr>
          </a:p>
          <a:p>
            <a:pPr indent="-336550" lvl="1" marL="914400" rtl="0" algn="l">
              <a:spcBef>
                <a:spcPts val="0"/>
              </a:spcBef>
              <a:spcAft>
                <a:spcPts val="0"/>
              </a:spcAft>
              <a:buSzPts val="1700"/>
              <a:buFont typeface="Lato"/>
              <a:buChar char="○"/>
            </a:pPr>
            <a:r>
              <a:rPr b="0" lang="en" sz="1200">
                <a:latin typeface="Arial"/>
                <a:ea typeface="Arial"/>
                <a:cs typeface="Arial"/>
                <a:sym typeface="Arial"/>
              </a:rPr>
              <a:t>使用框架如Tailwind CSS來構建響應式網站。</a:t>
            </a:r>
            <a:endParaRPr b="0" sz="1200">
              <a:latin typeface="Arial"/>
              <a:ea typeface="Arial"/>
              <a:cs typeface="Arial"/>
              <a:sym typeface="Arial"/>
            </a:endParaRPr>
          </a:p>
          <a:p>
            <a:pPr indent="0" lvl="0" marL="457200" rtl="0" algn="l">
              <a:spcBef>
                <a:spcPts val="0"/>
              </a:spcBef>
              <a:spcAft>
                <a:spcPts val="0"/>
              </a:spcAft>
              <a:buNone/>
            </a:pPr>
            <a:br>
              <a:rPr b="0" lang="en" sz="1200">
                <a:latin typeface="Arial"/>
                <a:ea typeface="Arial"/>
                <a:cs typeface="Arial"/>
                <a:sym typeface="Arial"/>
              </a:rPr>
            </a:br>
            <a:endParaRPr b="0" sz="1200">
              <a:latin typeface="Arial"/>
              <a:ea typeface="Arial"/>
              <a:cs typeface="Arial"/>
              <a:sym typeface="Arial"/>
            </a:endParaRPr>
          </a:p>
          <a:p>
            <a:pPr indent="-336550" lvl="0" marL="457200" rtl="0" algn="l">
              <a:spcBef>
                <a:spcPts val="0"/>
              </a:spcBef>
              <a:spcAft>
                <a:spcPts val="0"/>
              </a:spcAft>
              <a:buSzPts val="1700"/>
              <a:buFont typeface="Lato"/>
              <a:buChar char="●"/>
            </a:pPr>
            <a:r>
              <a:rPr lang="en" sz="1200">
                <a:latin typeface="Arial"/>
                <a:ea typeface="Arial"/>
                <a:cs typeface="Arial"/>
                <a:sym typeface="Arial"/>
              </a:rPr>
              <a:t>性能優化</a:t>
            </a:r>
            <a:r>
              <a:rPr b="0" lang="en" sz="1200">
                <a:latin typeface="Arial"/>
                <a:ea typeface="Arial"/>
                <a:cs typeface="Arial"/>
                <a:sym typeface="Arial"/>
              </a:rPr>
              <a:t>：</a:t>
            </a:r>
            <a:endParaRPr b="0" sz="1200">
              <a:latin typeface="Arial"/>
              <a:ea typeface="Arial"/>
              <a:cs typeface="Arial"/>
              <a:sym typeface="Arial"/>
            </a:endParaRPr>
          </a:p>
          <a:p>
            <a:pPr indent="-336550" lvl="1" marL="914400" rtl="0" algn="l">
              <a:spcBef>
                <a:spcPts val="0"/>
              </a:spcBef>
              <a:spcAft>
                <a:spcPts val="0"/>
              </a:spcAft>
              <a:buSzPts val="1700"/>
              <a:buFont typeface="Lato"/>
              <a:buChar char="○"/>
            </a:pPr>
            <a:r>
              <a:rPr b="0" lang="en" sz="1200">
                <a:latin typeface="Arial"/>
                <a:ea typeface="Arial"/>
                <a:cs typeface="Arial"/>
                <a:sym typeface="Arial"/>
              </a:rPr>
              <a:t>優化圖片大小和格式。</a:t>
            </a:r>
            <a:br>
              <a:rPr b="0" lang="en" sz="1200">
                <a:latin typeface="Arial"/>
                <a:ea typeface="Arial"/>
                <a:cs typeface="Arial"/>
                <a:sym typeface="Arial"/>
              </a:rPr>
            </a:br>
            <a:br>
              <a:rPr b="0" lang="en" sz="1200">
                <a:latin typeface="Arial"/>
                <a:ea typeface="Arial"/>
                <a:cs typeface="Arial"/>
                <a:sym typeface="Arial"/>
              </a:rPr>
            </a:br>
            <a:endParaRPr b="0" sz="1200">
              <a:latin typeface="Arial"/>
              <a:ea typeface="Arial"/>
              <a:cs typeface="Arial"/>
              <a:sym typeface="Arial"/>
            </a:endParaRPr>
          </a:p>
          <a:p>
            <a:pPr indent="-336550" lvl="0" marL="457200" rtl="0" algn="l">
              <a:spcBef>
                <a:spcPts val="0"/>
              </a:spcBef>
              <a:spcAft>
                <a:spcPts val="0"/>
              </a:spcAft>
              <a:buSzPts val="1700"/>
              <a:buFont typeface="Lato"/>
              <a:buChar char="●"/>
            </a:pPr>
            <a:r>
              <a:rPr lang="en" sz="1200">
                <a:latin typeface="Arial"/>
                <a:ea typeface="Arial"/>
                <a:cs typeface="Arial"/>
                <a:sym typeface="Arial"/>
              </a:rPr>
              <a:t>用戶體驗</a:t>
            </a:r>
            <a:r>
              <a:rPr b="0" lang="en" sz="1200">
                <a:latin typeface="Arial"/>
                <a:ea typeface="Arial"/>
                <a:cs typeface="Arial"/>
                <a:sym typeface="Arial"/>
              </a:rPr>
              <a:t>：</a:t>
            </a:r>
            <a:endParaRPr b="0" sz="1200">
              <a:latin typeface="Arial"/>
              <a:ea typeface="Arial"/>
              <a:cs typeface="Arial"/>
              <a:sym typeface="Arial"/>
            </a:endParaRPr>
          </a:p>
          <a:p>
            <a:pPr indent="-336550" lvl="1" marL="914400" rtl="0" algn="l">
              <a:spcBef>
                <a:spcPts val="0"/>
              </a:spcBef>
              <a:spcAft>
                <a:spcPts val="0"/>
              </a:spcAft>
              <a:buSzPts val="1700"/>
              <a:buFont typeface="Lato"/>
              <a:buChar char="○"/>
            </a:pPr>
            <a:r>
              <a:rPr b="0" lang="en" sz="1200">
                <a:latin typeface="Arial"/>
                <a:ea typeface="Arial"/>
                <a:cs typeface="Arial"/>
                <a:sym typeface="Arial"/>
              </a:rPr>
              <a:t>進行用戶測試以瞭解用戶需求和痛點。</a:t>
            </a:r>
            <a:endParaRPr b="0" sz="1200">
              <a:latin typeface="Arial"/>
              <a:ea typeface="Arial"/>
              <a:cs typeface="Arial"/>
              <a:sym typeface="Arial"/>
            </a:endParaRPr>
          </a:p>
          <a:p>
            <a:pPr indent="-336550" lvl="1" marL="914400" rtl="0" algn="l">
              <a:spcBef>
                <a:spcPts val="0"/>
              </a:spcBef>
              <a:spcAft>
                <a:spcPts val="0"/>
              </a:spcAft>
              <a:buSzPts val="1700"/>
              <a:buFont typeface="Lato"/>
              <a:buChar char="○"/>
            </a:pPr>
            <a:r>
              <a:rPr b="0" lang="en" sz="1200">
                <a:latin typeface="Arial"/>
                <a:ea typeface="Arial"/>
                <a:cs typeface="Arial"/>
                <a:sym typeface="Arial"/>
              </a:rPr>
              <a:t>設計直觀且易用的用戶界面，提供清晰的導航和操作流程。</a:t>
            </a:r>
            <a:endParaRPr b="0" sz="1200">
              <a:latin typeface="Arial"/>
              <a:ea typeface="Arial"/>
              <a:cs typeface="Arial"/>
              <a:sym typeface="Arial"/>
            </a:endParaRPr>
          </a:p>
          <a:p>
            <a:pPr indent="0" lvl="0" marL="0" rtl="0" algn="l">
              <a:spcBef>
                <a:spcPts val="0"/>
              </a:spcBef>
              <a:spcAft>
                <a:spcPts val="0"/>
              </a:spcAft>
              <a:buNone/>
            </a:pPr>
            <a:r>
              <a:t/>
            </a:r>
            <a:endParaRPr b="0" sz="1200">
              <a:latin typeface="Arial"/>
              <a:ea typeface="Arial"/>
              <a:cs typeface="Arial"/>
              <a:sym typeface="Arial"/>
            </a:endParaRPr>
          </a:p>
          <a:p>
            <a:pPr indent="0" lvl="0" marL="457200" rtl="0" algn="l">
              <a:spcBef>
                <a:spcPts val="0"/>
              </a:spcBef>
              <a:spcAft>
                <a:spcPts val="0"/>
              </a:spcAft>
              <a:buNone/>
            </a:pPr>
            <a:r>
              <a:t/>
            </a:r>
            <a:endParaRPr b="0" sz="1200">
              <a:latin typeface="Arial"/>
              <a:ea typeface="Arial"/>
              <a:cs typeface="Arial"/>
              <a:sym typeface="Arial"/>
            </a:endParaRPr>
          </a:p>
          <a:p>
            <a:pPr indent="-336550" lvl="0" marL="457200" rtl="0" algn="l">
              <a:spcBef>
                <a:spcPts val="0"/>
              </a:spcBef>
              <a:spcAft>
                <a:spcPts val="0"/>
              </a:spcAft>
              <a:buSzPts val="1700"/>
              <a:buFont typeface="Lato"/>
              <a:buChar char="●"/>
            </a:pPr>
            <a:r>
              <a:rPr lang="en" sz="1200">
                <a:latin typeface="Arial"/>
                <a:ea typeface="Arial"/>
                <a:cs typeface="Arial"/>
                <a:sym typeface="Arial"/>
              </a:rPr>
              <a:t>第三方集成</a:t>
            </a:r>
            <a:r>
              <a:rPr b="0" lang="en" sz="1200">
                <a:latin typeface="Arial"/>
                <a:ea typeface="Arial"/>
                <a:cs typeface="Arial"/>
                <a:sym typeface="Arial"/>
              </a:rPr>
              <a:t>：</a:t>
            </a:r>
            <a:endParaRPr b="0" sz="1200">
              <a:latin typeface="Arial"/>
              <a:ea typeface="Arial"/>
              <a:cs typeface="Arial"/>
              <a:sym typeface="Arial"/>
            </a:endParaRPr>
          </a:p>
          <a:p>
            <a:pPr indent="-336550" lvl="1" marL="914400" rtl="0" algn="l">
              <a:spcBef>
                <a:spcPts val="0"/>
              </a:spcBef>
              <a:spcAft>
                <a:spcPts val="0"/>
              </a:spcAft>
              <a:buSzPts val="1700"/>
              <a:buFont typeface="Lato"/>
              <a:buChar char="○"/>
            </a:pPr>
            <a:r>
              <a:rPr b="0" lang="en" sz="1200">
                <a:latin typeface="Arial"/>
                <a:ea typeface="Arial"/>
                <a:cs typeface="Arial"/>
                <a:sym typeface="Arial"/>
              </a:rPr>
              <a:t>確保第三方服務的API文檔和集成方法，了解其功能和限制。</a:t>
            </a:r>
            <a:endParaRPr b="0" sz="1200">
              <a:latin typeface="Arial"/>
              <a:ea typeface="Arial"/>
              <a:cs typeface="Arial"/>
              <a:sym typeface="Arial"/>
            </a:endParaRPr>
          </a:p>
          <a:p>
            <a:pPr indent="-336550" lvl="1" marL="914400" rtl="0" algn="l">
              <a:spcBef>
                <a:spcPts val="0"/>
              </a:spcBef>
              <a:spcAft>
                <a:spcPts val="0"/>
              </a:spcAft>
              <a:buSzPts val="1700"/>
              <a:buFont typeface="Lato"/>
              <a:buChar char="○"/>
            </a:pPr>
            <a:r>
              <a:rPr b="0" lang="en" sz="1200">
                <a:latin typeface="Arial"/>
                <a:ea typeface="Arial"/>
                <a:cs typeface="Arial"/>
                <a:sym typeface="Arial"/>
              </a:rPr>
              <a:t>使用異步請求和合適的認證方法來集成第三方服務，保證數據的安全性和完整性。</a:t>
            </a:r>
            <a:endParaRPr b="0" sz="1200">
              <a:latin typeface="Arial"/>
              <a:ea typeface="Arial"/>
              <a:cs typeface="Arial"/>
              <a:sym typeface="Arial"/>
            </a:endParaRPr>
          </a:p>
        </p:txBody>
      </p:sp>
      <p:pic>
        <p:nvPicPr>
          <p:cNvPr id="484" name="Google Shape;484;p60"/>
          <p:cNvPicPr preferRelativeResize="0"/>
          <p:nvPr/>
        </p:nvPicPr>
        <p:blipFill>
          <a:blip r:embed="rId3">
            <a:alphaModFix amt="10000"/>
          </a:blip>
          <a:stretch>
            <a:fillRect/>
          </a:stretch>
        </p:blipFill>
        <p:spPr>
          <a:xfrm>
            <a:off x="5206425" y="0"/>
            <a:ext cx="3937575" cy="33524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1"/>
          <p:cNvSpPr txBox="1"/>
          <p:nvPr>
            <p:ph idx="4294967295" type="title"/>
          </p:nvPr>
        </p:nvSpPr>
        <p:spPr>
          <a:xfrm>
            <a:off x="927600" y="22860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感想</a:t>
            </a:r>
            <a:r>
              <a:rPr lang="en" sz="3600">
                <a:solidFill>
                  <a:schemeClr val="dk1"/>
                </a:solidFill>
              </a:rPr>
              <a:t>:</a:t>
            </a:r>
            <a:endParaRPr sz="2400"/>
          </a:p>
        </p:txBody>
      </p:sp>
      <p:sp>
        <p:nvSpPr>
          <p:cNvPr id="490" name="Google Shape;490;p61"/>
          <p:cNvSpPr txBox="1"/>
          <p:nvPr>
            <p:ph idx="4294967295" type="title"/>
          </p:nvPr>
        </p:nvSpPr>
        <p:spPr>
          <a:xfrm>
            <a:off x="927600" y="814650"/>
            <a:ext cx="7288800" cy="4192800"/>
          </a:xfrm>
          <a:prstGeom prst="rect">
            <a:avLst/>
          </a:prstGeom>
        </p:spPr>
        <p:txBody>
          <a:bodyPr anchorCtr="0" anchor="ctr" bIns="91425" lIns="91425" spcFirstLastPara="1" rIns="91425" wrap="square" tIns="91425">
            <a:noAutofit/>
          </a:bodyPr>
          <a:lstStyle/>
          <a:p>
            <a:pPr indent="-349250" lvl="0" marL="457200" rtl="0" algn="l">
              <a:lnSpc>
                <a:spcPct val="115000"/>
              </a:lnSpc>
              <a:spcBef>
                <a:spcPts val="1200"/>
              </a:spcBef>
              <a:spcAft>
                <a:spcPts val="0"/>
              </a:spcAft>
              <a:buSzPts val="1900"/>
              <a:buFont typeface="Lato"/>
              <a:buChar char="●"/>
            </a:pPr>
            <a:r>
              <a:rPr lang="en" sz="1400">
                <a:latin typeface="Arial"/>
                <a:ea typeface="Arial"/>
                <a:cs typeface="Arial"/>
                <a:sym typeface="Arial"/>
              </a:rPr>
              <a:t>進行前端開發小組合作專案是一個</a:t>
            </a:r>
            <a:r>
              <a:rPr lang="en" sz="1400">
                <a:latin typeface="Arial"/>
                <a:ea typeface="Arial"/>
                <a:cs typeface="Arial"/>
                <a:sym typeface="Arial"/>
              </a:rPr>
              <a:t>具</a:t>
            </a:r>
            <a:r>
              <a:rPr lang="en" sz="1400">
                <a:latin typeface="Arial"/>
                <a:ea typeface="Arial"/>
                <a:cs typeface="Arial"/>
                <a:sym typeface="Arial"/>
              </a:rPr>
              <a:t>有挑戰性的經歷。這樣的專案不僅讓我們有機會與其他開發人員共同合作，共同解決問題，還可以學習到許多新的技術和工作流程。</a:t>
            </a:r>
            <a:endParaRPr sz="1400">
              <a:latin typeface="Arial"/>
              <a:ea typeface="Arial"/>
              <a:cs typeface="Arial"/>
              <a:sym typeface="Arial"/>
            </a:endParaRPr>
          </a:p>
          <a:p>
            <a:pPr indent="0" lvl="0" marL="457200" rtl="0" algn="l">
              <a:lnSpc>
                <a:spcPct val="115000"/>
              </a:lnSpc>
              <a:spcBef>
                <a:spcPts val="1200"/>
              </a:spcBef>
              <a:spcAft>
                <a:spcPts val="0"/>
              </a:spcAft>
              <a:buNone/>
            </a:pPr>
            <a:r>
              <a:t/>
            </a:r>
            <a:endParaRPr sz="1400">
              <a:latin typeface="Arial"/>
              <a:ea typeface="Arial"/>
              <a:cs typeface="Arial"/>
              <a:sym typeface="Arial"/>
            </a:endParaRPr>
          </a:p>
          <a:p>
            <a:pPr indent="-349250" lvl="0" marL="457200" rtl="0" algn="l">
              <a:lnSpc>
                <a:spcPct val="115000"/>
              </a:lnSpc>
              <a:spcBef>
                <a:spcPts val="1200"/>
              </a:spcBef>
              <a:spcAft>
                <a:spcPts val="0"/>
              </a:spcAft>
              <a:buSzPts val="1900"/>
              <a:buFont typeface="Lato"/>
              <a:buChar char="●"/>
            </a:pPr>
            <a:r>
              <a:rPr lang="en" sz="1400">
                <a:latin typeface="Arial"/>
                <a:ea typeface="Arial"/>
                <a:cs typeface="Arial"/>
                <a:sym typeface="Arial"/>
              </a:rPr>
              <a:t>在這樣的專案中，溝通和協作是非常重要的。確保團隊成員之間的溝通暢順，並確保每個人都清楚了解自己的職責和目標。除此之外，及時解決問題、分享知識以及相互支援也是非常重要的。</a:t>
            </a:r>
            <a:endParaRPr sz="1400">
              <a:latin typeface="Arial"/>
              <a:ea typeface="Arial"/>
              <a:cs typeface="Arial"/>
              <a:sym typeface="Arial"/>
            </a:endParaRPr>
          </a:p>
          <a:p>
            <a:pPr indent="0" lvl="0" marL="457200" rtl="0" algn="l">
              <a:lnSpc>
                <a:spcPct val="115000"/>
              </a:lnSpc>
              <a:spcBef>
                <a:spcPts val="1200"/>
              </a:spcBef>
              <a:spcAft>
                <a:spcPts val="0"/>
              </a:spcAft>
              <a:buNone/>
            </a:pPr>
            <a:r>
              <a:t/>
            </a:r>
            <a:endParaRPr sz="1400">
              <a:latin typeface="Arial"/>
              <a:ea typeface="Arial"/>
              <a:cs typeface="Arial"/>
              <a:sym typeface="Arial"/>
            </a:endParaRPr>
          </a:p>
          <a:p>
            <a:pPr indent="-349250" lvl="0" marL="457200" rtl="0" algn="l">
              <a:lnSpc>
                <a:spcPct val="115000"/>
              </a:lnSpc>
              <a:spcBef>
                <a:spcPts val="1200"/>
              </a:spcBef>
              <a:spcAft>
                <a:spcPts val="0"/>
              </a:spcAft>
              <a:buSzPts val="1900"/>
              <a:buFont typeface="Lato"/>
              <a:buChar char="●"/>
            </a:pPr>
            <a:r>
              <a:rPr lang="en" sz="1400">
                <a:latin typeface="Arial"/>
                <a:ea typeface="Arial"/>
                <a:cs typeface="Arial"/>
                <a:sym typeface="Arial"/>
              </a:rPr>
              <a:t>另外，定期進行代碼審查和測試可以幫助提高代碼質量和減少錯誤。確保代碼庫保持整潔並且有良好的文檔以便於團隊其他成員理解和使用。</a:t>
            </a:r>
            <a:endParaRPr sz="1400">
              <a:latin typeface="Arial"/>
              <a:ea typeface="Arial"/>
              <a:cs typeface="Arial"/>
              <a:sym typeface="Arial"/>
            </a:endParaRPr>
          </a:p>
        </p:txBody>
      </p:sp>
      <p:pic>
        <p:nvPicPr>
          <p:cNvPr id="491" name="Google Shape;491;p61"/>
          <p:cNvPicPr preferRelativeResize="0"/>
          <p:nvPr/>
        </p:nvPicPr>
        <p:blipFill>
          <a:blip r:embed="rId3">
            <a:alphaModFix amt="10000"/>
          </a:blip>
          <a:stretch>
            <a:fillRect/>
          </a:stretch>
        </p:blipFill>
        <p:spPr>
          <a:xfrm>
            <a:off x="5206425" y="0"/>
            <a:ext cx="3937575" cy="3352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專案主題</a:t>
            </a:r>
            <a:r>
              <a:rPr lang="en" sz="3600">
                <a:solidFill>
                  <a:schemeClr val="dk1"/>
                </a:solidFill>
              </a:rPr>
              <a:t>介紹</a:t>
            </a:r>
            <a:r>
              <a:rPr lang="en" sz="3600">
                <a:solidFill>
                  <a:schemeClr val="dk1"/>
                </a:solidFill>
              </a:rPr>
              <a:t>:</a:t>
            </a:r>
            <a:endParaRPr sz="2400"/>
          </a:p>
        </p:txBody>
      </p:sp>
      <p:sp>
        <p:nvSpPr>
          <p:cNvPr id="98" name="Google Shape;98;p17"/>
          <p:cNvSpPr txBox="1"/>
          <p:nvPr>
            <p:ph idx="4294967295" type="title"/>
          </p:nvPr>
        </p:nvSpPr>
        <p:spPr>
          <a:xfrm>
            <a:off x="535775" y="1480150"/>
            <a:ext cx="5615400" cy="3067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0" sz="1800">
              <a:latin typeface="Lato"/>
              <a:ea typeface="Lato"/>
              <a:cs typeface="Lato"/>
              <a:sym typeface="Lato"/>
            </a:endParaRPr>
          </a:p>
          <a:p>
            <a:pPr indent="-342900" lvl="0" marL="457200" marR="0" rtl="0" algn="l">
              <a:lnSpc>
                <a:spcPct val="115000"/>
              </a:lnSpc>
              <a:spcBef>
                <a:spcPts val="1600"/>
              </a:spcBef>
              <a:spcAft>
                <a:spcPts val="0"/>
              </a:spcAft>
              <a:buSzPts val="1800"/>
              <a:buFont typeface="Lato"/>
              <a:buChar char="●"/>
            </a:pPr>
            <a:r>
              <a:rPr b="0" lang="en" sz="1800">
                <a:latin typeface="Lato"/>
                <a:ea typeface="Lato"/>
                <a:cs typeface="Lato"/>
                <a:sym typeface="Lato"/>
              </a:rPr>
              <a:t>開發一個網上書店，讓用戶可以瀏覽書籍、購買書籍，以及進行簡單的付款。</a:t>
            </a:r>
            <a:endParaRPr b="0" sz="1800">
              <a:latin typeface="Lato"/>
              <a:ea typeface="Lato"/>
              <a:cs typeface="Lato"/>
              <a:sym typeface="Lato"/>
            </a:endParaRPr>
          </a:p>
        </p:txBody>
      </p:sp>
      <p:pic>
        <p:nvPicPr>
          <p:cNvPr id="99" name="Google Shape;99;p17"/>
          <p:cNvPicPr preferRelativeResize="0"/>
          <p:nvPr/>
        </p:nvPicPr>
        <p:blipFill>
          <a:blip r:embed="rId3">
            <a:alphaModFix amt="10000"/>
          </a:blip>
          <a:stretch>
            <a:fillRect/>
          </a:stretch>
        </p:blipFill>
        <p:spPr>
          <a:xfrm>
            <a:off x="5206425" y="0"/>
            <a:ext cx="3937575" cy="3352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idx="4294967295" type="title"/>
          </p:nvPr>
        </p:nvSpPr>
        <p:spPr>
          <a:xfrm>
            <a:off x="404700" y="394588"/>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開發原因 </a:t>
            </a:r>
            <a:r>
              <a:rPr lang="en" sz="3600">
                <a:solidFill>
                  <a:schemeClr val="dk1"/>
                </a:solidFill>
              </a:rPr>
              <a:t>:</a:t>
            </a:r>
            <a:endParaRPr sz="2400"/>
          </a:p>
        </p:txBody>
      </p:sp>
      <p:sp>
        <p:nvSpPr>
          <p:cNvPr id="105" name="Google Shape;105;p18"/>
          <p:cNvSpPr txBox="1"/>
          <p:nvPr>
            <p:ph idx="4294967295" type="title"/>
          </p:nvPr>
        </p:nvSpPr>
        <p:spPr>
          <a:xfrm>
            <a:off x="404700" y="1209225"/>
            <a:ext cx="8334600" cy="3539700"/>
          </a:xfrm>
          <a:prstGeom prst="rect">
            <a:avLst/>
          </a:prstGeom>
        </p:spPr>
        <p:txBody>
          <a:bodyPr anchorCtr="0" anchor="ctr" bIns="91425" lIns="91425" spcFirstLastPara="1" rIns="91425" wrap="square" tIns="91425">
            <a:noAutofit/>
          </a:bodyPr>
          <a:lstStyle/>
          <a:p>
            <a:pPr indent="-349250" lvl="0" marL="457200" rtl="0" algn="l">
              <a:lnSpc>
                <a:spcPct val="115000"/>
              </a:lnSpc>
              <a:spcBef>
                <a:spcPts val="0"/>
              </a:spcBef>
              <a:spcAft>
                <a:spcPts val="0"/>
              </a:spcAft>
              <a:buSzPts val="1900"/>
              <a:buFont typeface="Lato"/>
              <a:buChar char="●"/>
            </a:pPr>
            <a:r>
              <a:rPr lang="en" sz="1200">
                <a:latin typeface="Arial"/>
                <a:ea typeface="Arial"/>
                <a:cs typeface="Arial"/>
                <a:sym typeface="Arial"/>
              </a:rPr>
              <a:t>全球市場觸及</a:t>
            </a:r>
            <a:r>
              <a:rPr b="0" lang="en" sz="1200">
                <a:latin typeface="Arial"/>
                <a:ea typeface="Arial"/>
                <a:cs typeface="Arial"/>
                <a:sym typeface="Arial"/>
              </a:rPr>
              <a:t>：透過網上書店，可以輕鬆觸及全球市場，不再受限於地理位置，擴大潛在客戶群。</a:t>
            </a:r>
            <a:br>
              <a:rPr b="0" lang="en" sz="1200">
                <a:latin typeface="Arial"/>
                <a:ea typeface="Arial"/>
                <a:cs typeface="Arial"/>
                <a:sym typeface="Arial"/>
              </a:rPr>
            </a:br>
            <a:endParaRPr b="0" sz="1200">
              <a:latin typeface="Arial"/>
              <a:ea typeface="Arial"/>
              <a:cs typeface="Arial"/>
              <a:sym typeface="Arial"/>
            </a:endParaRPr>
          </a:p>
          <a:p>
            <a:pPr indent="-349250" lvl="0" marL="457200" rtl="0" algn="l">
              <a:lnSpc>
                <a:spcPct val="115000"/>
              </a:lnSpc>
              <a:spcBef>
                <a:spcPts val="0"/>
              </a:spcBef>
              <a:spcAft>
                <a:spcPts val="0"/>
              </a:spcAft>
              <a:buSzPts val="1900"/>
              <a:buFont typeface="Lato"/>
              <a:buChar char="●"/>
            </a:pPr>
            <a:r>
              <a:rPr lang="en" sz="1200">
                <a:latin typeface="Arial"/>
                <a:ea typeface="Arial"/>
                <a:cs typeface="Arial"/>
                <a:sym typeface="Arial"/>
              </a:rPr>
              <a:t>24/7 營業</a:t>
            </a:r>
            <a:r>
              <a:rPr b="0" lang="en" sz="1200">
                <a:latin typeface="Arial"/>
                <a:ea typeface="Arial"/>
                <a:cs typeface="Arial"/>
                <a:sym typeface="Arial"/>
              </a:rPr>
              <a:t>：網上書店不受時間限制，可以全天候營業，讓顧客隨時購買書籍，提升銷售量。</a:t>
            </a:r>
            <a:br>
              <a:rPr b="0" lang="en" sz="1200">
                <a:latin typeface="Arial"/>
                <a:ea typeface="Arial"/>
                <a:cs typeface="Arial"/>
                <a:sym typeface="Arial"/>
              </a:rPr>
            </a:br>
            <a:endParaRPr b="0" sz="1200">
              <a:latin typeface="Arial"/>
              <a:ea typeface="Arial"/>
              <a:cs typeface="Arial"/>
              <a:sym typeface="Arial"/>
            </a:endParaRPr>
          </a:p>
          <a:p>
            <a:pPr indent="-349250" lvl="0" marL="457200" rtl="0" algn="l">
              <a:lnSpc>
                <a:spcPct val="115000"/>
              </a:lnSpc>
              <a:spcBef>
                <a:spcPts val="0"/>
              </a:spcBef>
              <a:spcAft>
                <a:spcPts val="0"/>
              </a:spcAft>
              <a:buSzPts val="1900"/>
              <a:buFont typeface="Lato"/>
              <a:buChar char="●"/>
            </a:pPr>
            <a:r>
              <a:rPr lang="en" sz="1200">
                <a:latin typeface="Arial"/>
                <a:ea typeface="Arial"/>
                <a:cs typeface="Arial"/>
                <a:sym typeface="Arial"/>
              </a:rPr>
              <a:t>節省成本</a:t>
            </a:r>
            <a:r>
              <a:rPr b="0" lang="en" sz="1200">
                <a:latin typeface="Arial"/>
                <a:ea typeface="Arial"/>
                <a:cs typeface="Arial"/>
                <a:sym typeface="Arial"/>
              </a:rPr>
              <a:t>：相較於傳統實體書店，網上書店可以節省許多成本，如租金、人力成本等，有助於提高利潤。</a:t>
            </a:r>
            <a:br>
              <a:rPr b="0" lang="en" sz="1200">
                <a:latin typeface="Arial"/>
                <a:ea typeface="Arial"/>
                <a:cs typeface="Arial"/>
                <a:sym typeface="Arial"/>
              </a:rPr>
            </a:br>
            <a:endParaRPr b="0" sz="1200">
              <a:latin typeface="Arial"/>
              <a:ea typeface="Arial"/>
              <a:cs typeface="Arial"/>
              <a:sym typeface="Arial"/>
            </a:endParaRPr>
          </a:p>
          <a:p>
            <a:pPr indent="-349250" lvl="0" marL="457200" rtl="0" algn="l">
              <a:lnSpc>
                <a:spcPct val="115000"/>
              </a:lnSpc>
              <a:spcBef>
                <a:spcPts val="0"/>
              </a:spcBef>
              <a:spcAft>
                <a:spcPts val="0"/>
              </a:spcAft>
              <a:buSzPts val="1900"/>
              <a:buFont typeface="Lato"/>
              <a:buChar char="●"/>
            </a:pPr>
            <a:r>
              <a:rPr lang="en" sz="1200">
                <a:latin typeface="Arial"/>
                <a:ea typeface="Arial"/>
                <a:cs typeface="Arial"/>
                <a:sym typeface="Arial"/>
              </a:rPr>
              <a:t>客戶便利性</a:t>
            </a:r>
            <a:r>
              <a:rPr b="0" lang="en" sz="1200">
                <a:latin typeface="Arial"/>
                <a:ea typeface="Arial"/>
                <a:cs typeface="Arial"/>
                <a:sym typeface="Arial"/>
              </a:rPr>
              <a:t>：顧客可以在家中或任何地方透過網絡購買書籍，不必親自前往實體書店，提供更便利的購書體驗。</a:t>
            </a:r>
            <a:br>
              <a:rPr b="0" lang="en" sz="1200">
                <a:latin typeface="Arial"/>
                <a:ea typeface="Arial"/>
                <a:cs typeface="Arial"/>
                <a:sym typeface="Arial"/>
              </a:rPr>
            </a:br>
            <a:endParaRPr b="0" sz="1200">
              <a:latin typeface="Arial"/>
              <a:ea typeface="Arial"/>
              <a:cs typeface="Arial"/>
              <a:sym typeface="Arial"/>
            </a:endParaRPr>
          </a:p>
          <a:p>
            <a:pPr indent="-349250" lvl="0" marL="457200" rtl="0" algn="l">
              <a:lnSpc>
                <a:spcPct val="115000"/>
              </a:lnSpc>
              <a:spcBef>
                <a:spcPts val="0"/>
              </a:spcBef>
              <a:spcAft>
                <a:spcPts val="0"/>
              </a:spcAft>
              <a:buSzPts val="1900"/>
              <a:buFont typeface="Lato"/>
              <a:buChar char="●"/>
            </a:pPr>
            <a:r>
              <a:rPr lang="en" sz="1200">
                <a:latin typeface="Arial"/>
                <a:ea typeface="Arial"/>
                <a:cs typeface="Arial"/>
                <a:sym typeface="Arial"/>
              </a:rPr>
              <a:t>豐富的庫存管理</a:t>
            </a:r>
            <a:r>
              <a:rPr b="0" lang="en" sz="1200">
                <a:latin typeface="Arial"/>
                <a:ea typeface="Arial"/>
                <a:cs typeface="Arial"/>
                <a:sym typeface="Arial"/>
              </a:rPr>
              <a:t>：透過網上平台，可以更有效地管理書籍庫存，及時更新庫存信息，避免缺貨或庫存積壓</a:t>
            </a:r>
            <a:r>
              <a:rPr b="0" lang="en" sz="1200">
                <a:latin typeface="Arial"/>
                <a:ea typeface="Arial"/>
                <a:cs typeface="Arial"/>
                <a:sym typeface="Arial"/>
              </a:rPr>
              <a:t>。</a:t>
            </a:r>
            <a:endParaRPr b="0" sz="1800">
              <a:latin typeface="Lato"/>
              <a:ea typeface="Lato"/>
              <a:cs typeface="Lato"/>
              <a:sym typeface="Lato"/>
            </a:endParaRPr>
          </a:p>
        </p:txBody>
      </p:sp>
      <p:pic>
        <p:nvPicPr>
          <p:cNvPr id="106" name="Google Shape;106;p18"/>
          <p:cNvPicPr preferRelativeResize="0"/>
          <p:nvPr/>
        </p:nvPicPr>
        <p:blipFill>
          <a:blip r:embed="rId3">
            <a:alphaModFix amt="10000"/>
          </a:blip>
          <a:stretch>
            <a:fillRect/>
          </a:stretch>
        </p:blipFill>
        <p:spPr>
          <a:xfrm>
            <a:off x="5206425" y="0"/>
            <a:ext cx="3937575" cy="3352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9"/>
          <p:cNvPicPr preferRelativeResize="0"/>
          <p:nvPr/>
        </p:nvPicPr>
        <p:blipFill>
          <a:blip r:embed="rId3">
            <a:alphaModFix amt="10000"/>
          </a:blip>
          <a:stretch>
            <a:fillRect/>
          </a:stretch>
        </p:blipFill>
        <p:spPr>
          <a:xfrm>
            <a:off x="5206425" y="0"/>
            <a:ext cx="3937575" cy="3352425"/>
          </a:xfrm>
          <a:prstGeom prst="rect">
            <a:avLst/>
          </a:prstGeom>
          <a:noFill/>
          <a:ln>
            <a:noFill/>
          </a:ln>
        </p:spPr>
      </p:pic>
      <p:sp>
        <p:nvSpPr>
          <p:cNvPr id="112" name="Google Shape;112;p19"/>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功能需求:</a:t>
            </a:r>
            <a:endParaRPr sz="2400"/>
          </a:p>
        </p:txBody>
      </p:sp>
      <p:sp>
        <p:nvSpPr>
          <p:cNvPr id="113" name="Google Shape;113;p19"/>
          <p:cNvSpPr txBox="1"/>
          <p:nvPr>
            <p:ph idx="4294967295" type="title"/>
          </p:nvPr>
        </p:nvSpPr>
        <p:spPr>
          <a:xfrm>
            <a:off x="535775" y="1480150"/>
            <a:ext cx="6338100" cy="3067500"/>
          </a:xfrm>
          <a:prstGeom prst="rect">
            <a:avLst/>
          </a:prstGeom>
        </p:spPr>
        <p:txBody>
          <a:bodyPr anchorCtr="0" anchor="ctr" bIns="91425" lIns="91425" spcFirstLastPara="1" rIns="91425" wrap="square" tIns="91425">
            <a:noAutofit/>
          </a:bodyPr>
          <a:lstStyle/>
          <a:p>
            <a:pPr indent="0" lvl="0" marL="0" marR="0" rtl="0" algn="l">
              <a:lnSpc>
                <a:spcPct val="200000"/>
              </a:lnSpc>
              <a:spcBef>
                <a:spcPts val="0"/>
              </a:spcBef>
              <a:spcAft>
                <a:spcPts val="0"/>
              </a:spcAft>
              <a:buNone/>
            </a:pPr>
            <a:r>
              <a:t/>
            </a:r>
            <a:endParaRPr b="0" sz="1600">
              <a:latin typeface="Lato"/>
              <a:ea typeface="Lato"/>
              <a:cs typeface="Lato"/>
              <a:sym typeface="Lato"/>
            </a:endParaRPr>
          </a:p>
          <a:p>
            <a:pPr indent="-330200" lvl="0" marL="457200" marR="0" rtl="0" algn="l">
              <a:lnSpc>
                <a:spcPct val="200000"/>
              </a:lnSpc>
              <a:spcBef>
                <a:spcPts val="0"/>
              </a:spcBef>
              <a:spcAft>
                <a:spcPts val="0"/>
              </a:spcAft>
              <a:buSzPts val="1600"/>
              <a:buFont typeface="Lato"/>
              <a:buChar char="●"/>
            </a:pPr>
            <a:r>
              <a:rPr b="0" lang="en" sz="1600">
                <a:latin typeface="Lato"/>
                <a:ea typeface="Lato"/>
                <a:cs typeface="Lato"/>
                <a:sym typeface="Lato"/>
              </a:rPr>
              <a:t>書籍瀏覽：用戶可以瀏覽書店中的書籍，查看書籍詳細信息。</a:t>
            </a:r>
            <a:endParaRPr b="0" sz="1600">
              <a:latin typeface="Lato"/>
              <a:ea typeface="Lato"/>
              <a:cs typeface="Lato"/>
              <a:sym typeface="Lato"/>
            </a:endParaRPr>
          </a:p>
          <a:p>
            <a:pPr indent="-330200" lvl="0" marL="457200" rtl="0" algn="l">
              <a:lnSpc>
                <a:spcPct val="200000"/>
              </a:lnSpc>
              <a:spcBef>
                <a:spcPts val="0"/>
              </a:spcBef>
              <a:spcAft>
                <a:spcPts val="0"/>
              </a:spcAft>
              <a:buSzPts val="1600"/>
              <a:buFont typeface="Lato"/>
              <a:buChar char="●"/>
            </a:pPr>
            <a:r>
              <a:rPr b="0" lang="en" sz="1600">
                <a:latin typeface="Lato"/>
                <a:ea typeface="Lato"/>
                <a:cs typeface="Lato"/>
                <a:sym typeface="Lato"/>
              </a:rPr>
              <a:t>用戶註冊和登入：用戶可以註冊帳戶或登入現有帳戶。</a:t>
            </a:r>
            <a:endParaRPr b="0" sz="1600">
              <a:latin typeface="Lato"/>
              <a:ea typeface="Lato"/>
              <a:cs typeface="Lato"/>
              <a:sym typeface="Lato"/>
            </a:endParaRPr>
          </a:p>
          <a:p>
            <a:pPr indent="-330200" lvl="0" marL="457200" marR="0" rtl="0" algn="l">
              <a:lnSpc>
                <a:spcPct val="200000"/>
              </a:lnSpc>
              <a:spcBef>
                <a:spcPts val="0"/>
              </a:spcBef>
              <a:spcAft>
                <a:spcPts val="0"/>
              </a:spcAft>
              <a:buSzPts val="1600"/>
              <a:buFont typeface="Lato"/>
              <a:buChar char="●"/>
            </a:pPr>
            <a:r>
              <a:rPr b="0" lang="en" sz="1600">
                <a:latin typeface="Lato"/>
                <a:ea typeface="Lato"/>
                <a:cs typeface="Lato"/>
                <a:sym typeface="Lato"/>
              </a:rPr>
              <a:t>購物車：用戶可以將書籍加入購物車，管理購物車中的物品。</a:t>
            </a:r>
            <a:endParaRPr b="0" sz="1600">
              <a:latin typeface="Lato"/>
              <a:ea typeface="Lato"/>
              <a:cs typeface="Lato"/>
              <a:sym typeface="Lato"/>
            </a:endParaRPr>
          </a:p>
          <a:p>
            <a:pPr indent="-330200" lvl="0" marL="457200" marR="0" rtl="0" algn="l">
              <a:lnSpc>
                <a:spcPct val="200000"/>
              </a:lnSpc>
              <a:spcBef>
                <a:spcPts val="0"/>
              </a:spcBef>
              <a:spcAft>
                <a:spcPts val="0"/>
              </a:spcAft>
              <a:buSzPts val="1600"/>
              <a:buFont typeface="Lato"/>
              <a:buChar char="●"/>
            </a:pPr>
            <a:r>
              <a:rPr b="0" lang="en" sz="1600">
                <a:latin typeface="Lato"/>
                <a:ea typeface="Lato"/>
                <a:cs typeface="Lato"/>
                <a:sym typeface="Lato"/>
              </a:rPr>
              <a:t>訂單記錄</a:t>
            </a:r>
            <a:r>
              <a:rPr b="0" lang="en" sz="1600">
                <a:latin typeface="Lato"/>
                <a:ea typeface="Lato"/>
                <a:cs typeface="Lato"/>
                <a:sym typeface="Lato"/>
              </a:rPr>
              <a:t>：用戶可以查看</a:t>
            </a:r>
            <a:r>
              <a:rPr b="0" lang="en" sz="1600">
                <a:latin typeface="Lato"/>
                <a:ea typeface="Lato"/>
                <a:cs typeface="Lato"/>
                <a:sym typeface="Lato"/>
              </a:rPr>
              <a:t>訂單記錄，</a:t>
            </a:r>
            <a:r>
              <a:rPr b="0" lang="en" sz="1600">
                <a:latin typeface="Lato"/>
                <a:ea typeface="Lato"/>
                <a:cs typeface="Lato"/>
                <a:sym typeface="Lato"/>
              </a:rPr>
              <a:t>進行結帳和付款。</a:t>
            </a:r>
            <a:endParaRPr b="0" sz="18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專案概述:</a:t>
            </a:r>
            <a:endParaRPr sz="2400"/>
          </a:p>
        </p:txBody>
      </p:sp>
      <p:sp>
        <p:nvSpPr>
          <p:cNvPr id="119" name="Google Shape;119;p20"/>
          <p:cNvSpPr txBox="1"/>
          <p:nvPr>
            <p:ph idx="4294967295" type="title"/>
          </p:nvPr>
        </p:nvSpPr>
        <p:spPr>
          <a:xfrm>
            <a:off x="535775" y="1480150"/>
            <a:ext cx="5615400" cy="30675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t/>
            </a:r>
            <a:endParaRPr b="0" sz="1800">
              <a:latin typeface="Lato"/>
              <a:ea typeface="Lato"/>
              <a:cs typeface="Lato"/>
              <a:sym typeface="Lato"/>
            </a:endParaRPr>
          </a:p>
          <a:p>
            <a:pPr indent="-342900" lvl="0" marL="457200" marR="0" rtl="0" algn="l">
              <a:lnSpc>
                <a:spcPct val="115000"/>
              </a:lnSpc>
              <a:spcBef>
                <a:spcPts val="1600"/>
              </a:spcBef>
              <a:spcAft>
                <a:spcPts val="0"/>
              </a:spcAft>
              <a:buSzPts val="1800"/>
              <a:buFont typeface="Lato"/>
              <a:buChar char="●"/>
            </a:pPr>
            <a:r>
              <a:rPr b="0" lang="en" sz="1800">
                <a:latin typeface="Lato"/>
                <a:ea typeface="Lato"/>
                <a:cs typeface="Lato"/>
                <a:sym typeface="Lato"/>
              </a:rPr>
              <a:t>技術選擇：使用前端網站開發技術，如HTML、CSS、Tailwind CSS、JavaScript 和 React.js。</a:t>
            </a:r>
            <a:endParaRPr b="0" sz="1800">
              <a:latin typeface="Lato"/>
              <a:ea typeface="Lato"/>
              <a:cs typeface="Lato"/>
              <a:sym typeface="Lato"/>
            </a:endParaRPr>
          </a:p>
          <a:p>
            <a:pPr indent="0" lvl="0" marL="0" rtl="0" algn="l">
              <a:lnSpc>
                <a:spcPct val="115000"/>
              </a:lnSpc>
              <a:spcBef>
                <a:spcPts val="1600"/>
              </a:spcBef>
              <a:spcAft>
                <a:spcPts val="1600"/>
              </a:spcAft>
              <a:buNone/>
            </a:pPr>
            <a:r>
              <a:t/>
            </a:r>
            <a:endParaRPr b="0" sz="1800">
              <a:latin typeface="Lato"/>
              <a:ea typeface="Lato"/>
              <a:cs typeface="Lato"/>
              <a:sym typeface="Lato"/>
            </a:endParaRPr>
          </a:p>
        </p:txBody>
      </p:sp>
      <p:pic>
        <p:nvPicPr>
          <p:cNvPr id="120" name="Google Shape;120;p20"/>
          <p:cNvPicPr preferRelativeResize="0"/>
          <p:nvPr/>
        </p:nvPicPr>
        <p:blipFill>
          <a:blip r:embed="rId3">
            <a:alphaModFix amt="10000"/>
          </a:blip>
          <a:stretch>
            <a:fillRect/>
          </a:stretch>
        </p:blipFill>
        <p:spPr>
          <a:xfrm>
            <a:off x="5206425" y="0"/>
            <a:ext cx="3937575" cy="3352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開發流程:</a:t>
            </a:r>
            <a:endParaRPr sz="2400"/>
          </a:p>
        </p:txBody>
      </p:sp>
      <p:sp>
        <p:nvSpPr>
          <p:cNvPr id="126" name="Google Shape;126;p21"/>
          <p:cNvSpPr txBox="1"/>
          <p:nvPr>
            <p:ph idx="4294967295" type="title"/>
          </p:nvPr>
        </p:nvSpPr>
        <p:spPr>
          <a:xfrm>
            <a:off x="535775" y="1480150"/>
            <a:ext cx="6258600" cy="3067500"/>
          </a:xfrm>
          <a:prstGeom prst="rect">
            <a:avLst/>
          </a:prstGeom>
        </p:spPr>
        <p:txBody>
          <a:bodyPr anchorCtr="0" anchor="ctr" bIns="91425" lIns="91425" spcFirstLastPara="1" rIns="91425" wrap="square" tIns="91425">
            <a:noAutofit/>
          </a:bodyPr>
          <a:lstStyle/>
          <a:p>
            <a:pPr indent="-330200" lvl="0" marL="457200" marR="0" rtl="0" algn="l">
              <a:lnSpc>
                <a:spcPct val="200000"/>
              </a:lnSpc>
              <a:spcBef>
                <a:spcPts val="0"/>
              </a:spcBef>
              <a:spcAft>
                <a:spcPts val="0"/>
              </a:spcAft>
              <a:buSzPts val="1600"/>
              <a:buFont typeface="Lato"/>
              <a:buChar char="●"/>
            </a:pPr>
            <a:r>
              <a:rPr b="0" lang="en" sz="1600">
                <a:latin typeface="Lato"/>
                <a:ea typeface="Lato"/>
                <a:cs typeface="Lato"/>
                <a:sym typeface="Lato"/>
              </a:rPr>
              <a:t>設計界面：設計書店的網頁界面，包括首頁、書籍列表頁、書籍詳細頁等。</a:t>
            </a:r>
            <a:endParaRPr b="0" sz="1600">
              <a:latin typeface="Lato"/>
              <a:ea typeface="Lato"/>
              <a:cs typeface="Lato"/>
              <a:sym typeface="Lato"/>
            </a:endParaRPr>
          </a:p>
          <a:p>
            <a:pPr indent="-330200" lvl="0" marL="457200" marR="0" rtl="0" algn="l">
              <a:lnSpc>
                <a:spcPct val="200000"/>
              </a:lnSpc>
              <a:spcBef>
                <a:spcPts val="0"/>
              </a:spcBef>
              <a:spcAft>
                <a:spcPts val="0"/>
              </a:spcAft>
              <a:buSzPts val="1600"/>
              <a:buFont typeface="Lato"/>
              <a:buChar char="●"/>
            </a:pPr>
            <a:r>
              <a:rPr b="0" lang="en" sz="1600">
                <a:latin typeface="Lato"/>
                <a:ea typeface="Lato"/>
                <a:cs typeface="Lato"/>
                <a:sym typeface="Lato"/>
              </a:rPr>
              <a:t>實現功能：使用HTML構建網頁結構，使用Tailwind CSS</a:t>
            </a:r>
            <a:r>
              <a:rPr b="0" lang="en" sz="1600">
                <a:latin typeface="Lato"/>
                <a:ea typeface="Lato"/>
                <a:cs typeface="Lato"/>
                <a:sym typeface="Lato"/>
              </a:rPr>
              <a:t>、CSS</a:t>
            </a:r>
            <a:r>
              <a:rPr b="0" lang="en" sz="1600">
                <a:latin typeface="Lato"/>
                <a:ea typeface="Lato"/>
                <a:cs typeface="Lato"/>
                <a:sym typeface="Lato"/>
              </a:rPr>
              <a:t>美化界面，使用JavaScript和React.js實現互動功能。</a:t>
            </a:r>
            <a:endParaRPr b="0" sz="1800">
              <a:latin typeface="Lato"/>
              <a:ea typeface="Lato"/>
              <a:cs typeface="Lato"/>
              <a:sym typeface="Lato"/>
            </a:endParaRPr>
          </a:p>
        </p:txBody>
      </p:sp>
      <p:pic>
        <p:nvPicPr>
          <p:cNvPr id="127" name="Google Shape;127;p21"/>
          <p:cNvPicPr preferRelativeResize="0"/>
          <p:nvPr/>
        </p:nvPicPr>
        <p:blipFill>
          <a:blip r:embed="rId3">
            <a:alphaModFix amt="10000"/>
          </a:blip>
          <a:stretch>
            <a:fillRect/>
          </a:stretch>
        </p:blipFill>
        <p:spPr>
          <a:xfrm>
            <a:off x="5206425" y="0"/>
            <a:ext cx="3937575" cy="3352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